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4281" r:id="rId5"/>
    <p:sldId id="4244" r:id="rId6"/>
    <p:sldId id="4243" r:id="rId7"/>
    <p:sldId id="4246" r:id="rId8"/>
    <p:sldId id="4248" r:id="rId9"/>
    <p:sldId id="4252" r:id="rId10"/>
    <p:sldId id="4255" r:id="rId11"/>
    <p:sldId id="4253" r:id="rId12"/>
    <p:sldId id="4303" r:id="rId13"/>
    <p:sldId id="260" r:id="rId14"/>
    <p:sldId id="261" r:id="rId15"/>
    <p:sldId id="262" r:id="rId16"/>
    <p:sldId id="263" r:id="rId17"/>
    <p:sldId id="264" r:id="rId18"/>
    <p:sldId id="4307" r:id="rId19"/>
    <p:sldId id="4308" r:id="rId20"/>
    <p:sldId id="4309" r:id="rId21"/>
    <p:sldId id="4310" r:id="rId22"/>
    <p:sldId id="339" r:id="rId23"/>
    <p:sldId id="4302" r:id="rId24"/>
    <p:sldId id="4298" r:id="rId25"/>
    <p:sldId id="279" r:id="rId26"/>
    <p:sldId id="281" r:id="rId27"/>
    <p:sldId id="284" r:id="rId28"/>
    <p:sldId id="282" r:id="rId29"/>
    <p:sldId id="283" r:id="rId30"/>
    <p:sldId id="4313" r:id="rId31"/>
    <p:sldId id="292" r:id="rId32"/>
    <p:sldId id="293" r:id="rId33"/>
    <p:sldId id="294" r:id="rId34"/>
    <p:sldId id="295" r:id="rId35"/>
    <p:sldId id="4315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272" r:id="rId45"/>
    <p:sldId id="273" r:id="rId46"/>
    <p:sldId id="274" r:id="rId47"/>
    <p:sldId id="275" r:id="rId48"/>
    <p:sldId id="276" r:id="rId49"/>
    <p:sldId id="4304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4317" r:id="rId66"/>
    <p:sldId id="4318" r:id="rId67"/>
    <p:sldId id="4319" r:id="rId68"/>
    <p:sldId id="4320" r:id="rId69"/>
    <p:sldId id="4321" r:id="rId70"/>
    <p:sldId id="4322" r:id="rId71"/>
    <p:sldId id="4323" r:id="rId72"/>
    <p:sldId id="4324" r:id="rId73"/>
    <p:sldId id="340" r:id="rId74"/>
    <p:sldId id="341" r:id="rId75"/>
    <p:sldId id="342" r:id="rId76"/>
    <p:sldId id="343" r:id="rId77"/>
    <p:sldId id="4325" r:id="rId78"/>
    <p:sldId id="345" r:id="rId79"/>
    <p:sldId id="346" r:id="rId80"/>
    <p:sldId id="347" r:id="rId81"/>
    <p:sldId id="348" r:id="rId82"/>
    <p:sldId id="4326" r:id="rId83"/>
    <p:sldId id="4305" r:id="rId84"/>
    <p:sldId id="338" r:id="rId85"/>
    <p:sldId id="344" r:id="rId86"/>
  </p:sldIdLst>
  <p:sldSz cx="18288000" cy="10287000"/>
  <p:notesSz cx="6858000" cy="9144000"/>
  <p:embeddedFontLst>
    <p:embeddedFont>
      <p:font typeface="Aptos Bold" panose="020B0604020202020204" charset="0"/>
      <p:regular r:id="rId88"/>
    </p:embeddedFont>
    <p:embeddedFont>
      <p:font typeface="Aptos Italics" panose="020B0604020202020204" charset="0"/>
      <p:regular r:id="rId89"/>
    </p:embeddedFont>
    <p:embeddedFont>
      <p:font typeface="Arial Bold" panose="020B0704020202020204" pitchFamily="34" charset="0"/>
      <p:regular r:id="rId90"/>
      <p:bold r:id="rId91"/>
    </p:embeddedFont>
    <p:embeddedFont>
      <p:font typeface="Canva Sans" panose="020B0604020202020204" charset="0"/>
      <p:regular r:id="rId92"/>
    </p:embeddedFont>
    <p:embeddedFont>
      <p:font typeface="Foda Display" panose="020B0604020202020204" charset="-78"/>
      <p:regular r:id="rId93"/>
    </p:embeddedFont>
    <p:embeddedFont>
      <p:font typeface="Josefin Sans" pitchFamily="2" charset="0"/>
      <p:regular r:id="rId94"/>
      <p:bold r:id="rId95"/>
    </p:embeddedFont>
    <p:embeddedFont>
      <p:font typeface="Josefin Sans Bold" pitchFamily="2" charset="0"/>
      <p:regular r:id="rId96"/>
      <p:boldItalic r:id="rId97"/>
    </p:embeddedFont>
    <p:embeddedFont>
      <p:font typeface="Josefin Sans Light" pitchFamily="2" charset="0"/>
      <p:regular r:id="rId98"/>
      <p:italic r:id="rId99"/>
    </p:embeddedFont>
    <p:embeddedFont>
      <p:font typeface="Open Sans Hebrew" panose="020B0604020202020204" charset="-79"/>
      <p:regular r:id="rId100"/>
    </p:embeddedFont>
    <p:embeddedFont>
      <p:font typeface="Open Sans Hebrew Bold" panose="020B0604020202020204" charset="-79"/>
      <p:regular r:id="rId101"/>
    </p:embeddedFont>
    <p:embeddedFont>
      <p:font typeface="Poppins" panose="00000500000000000000" pitchFamily="2" charset="0"/>
      <p:regular r:id="rId102"/>
      <p:bold r:id="rId103"/>
      <p:italic r:id="rId104"/>
      <p:boldItalic r:id="rId105"/>
    </p:embeddedFont>
    <p:embeddedFont>
      <p:font typeface="Product Sans" panose="020B0604020202020204" charset="0"/>
      <p:regular r:id="rId106"/>
      <p:bold r:id="rId107"/>
    </p:embeddedFont>
    <p:embeddedFont>
      <p:font typeface="Quattrocento" panose="02020502030000000404" pitchFamily="18" charset="0"/>
      <p:regular r:id="rId108"/>
      <p:bold r:id="rId10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4FF"/>
    <a:srgbClr val="333333"/>
    <a:srgbClr val="FF0000"/>
    <a:srgbClr val="007DFE"/>
    <a:srgbClr val="32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234" autoAdjust="0"/>
  </p:normalViewPr>
  <p:slideViewPr>
    <p:cSldViewPr>
      <p:cViewPr varScale="1">
        <p:scale>
          <a:sx n="59" d="100"/>
          <a:sy n="59" d="100"/>
        </p:scale>
        <p:origin x="14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3C4B7-CB4B-C472-311C-D0ED7033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DED87-F679-AB11-2253-523638AD8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CD026-F709-1083-A3EE-967B5B76B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83231-9C6C-B8CE-1395-D065E7126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61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F0665-DCD4-4C6A-C27F-8CEC4B692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87A7B-66AD-2CE3-94CB-C1771C6BA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C3DAC-52FE-7514-BA88-02EB1D81A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92992-C0AE-C415-2954-C524F67D0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0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2A25-BF79-C64A-FCD3-A4B3C822D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35D26-9217-D7B0-8014-D1272329A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509E2-E950-DB05-D8D0-EAC7F63C7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احنا سألنا</a:t>
            </a:r>
            <a:r>
              <a:rPr lang="en-GB" dirty="0"/>
              <a:t>scrum teams </a:t>
            </a:r>
            <a:r>
              <a:rPr lang="ar-EG" dirty="0"/>
              <a:t>ايه اكتر حاجات </a:t>
            </a:r>
            <a:r>
              <a:rPr lang="ar-EG" dirty="0" err="1"/>
              <a:t>بتستهلك</a:t>
            </a:r>
            <a:r>
              <a:rPr lang="ar-EG" dirty="0"/>
              <a:t> وقت ومجهود كبير في ال</a:t>
            </a:r>
            <a:r>
              <a:rPr lang="en-GB" dirty="0"/>
              <a:t>process </a:t>
            </a:r>
            <a:endParaRPr lang="ar-EG" dirty="0"/>
          </a:p>
          <a:p>
            <a:r>
              <a:rPr lang="ar-EG" dirty="0"/>
              <a:t>ولو دخلنا فيها ال </a:t>
            </a:r>
            <a:r>
              <a:rPr lang="en-GB" dirty="0"/>
              <a:t>AI </a:t>
            </a:r>
            <a:r>
              <a:rPr lang="ar-EG" dirty="0" err="1"/>
              <a:t>هتسرع</a:t>
            </a:r>
            <a:r>
              <a:rPr lang="ar-EG" dirty="0"/>
              <a:t> بشكل كبير ال</a:t>
            </a:r>
            <a:r>
              <a:rPr lang="en-GB" dirty="0"/>
              <a:t>streamline</a:t>
            </a:r>
          </a:p>
          <a:p>
            <a:r>
              <a:rPr lang="ar-EG" dirty="0"/>
              <a:t>فكان ردهم </a:t>
            </a:r>
            <a:r>
              <a:rPr lang="ar-EG" dirty="0" err="1"/>
              <a:t>كالأتي</a:t>
            </a:r>
            <a:endParaRPr lang="ar-EG" dirty="0"/>
          </a:p>
          <a:p>
            <a:pPr rtl="0"/>
            <a:r>
              <a:rPr lang="ar-EG" dirty="0"/>
              <a:t>أولاً ال </a:t>
            </a:r>
            <a:r>
              <a:rPr lang="en-GB" dirty="0"/>
              <a:t>product backlog generation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227BC-86F1-BDC5-7058-0B3BBB3F2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02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احنا</a:t>
            </a:r>
            <a:r>
              <a:rPr lang="en-US" dirty="0"/>
              <a:t> </a:t>
            </a:r>
            <a:r>
              <a:rPr lang="en-US" dirty="0" err="1"/>
              <a:t>سألناscrum</a:t>
            </a:r>
            <a:r>
              <a:rPr lang="en-US" dirty="0"/>
              <a:t> teams </a:t>
            </a:r>
            <a:r>
              <a:rPr lang="en-US" dirty="0" err="1"/>
              <a:t>ايه</a:t>
            </a:r>
            <a:r>
              <a:rPr lang="en-US" dirty="0"/>
              <a:t> </a:t>
            </a:r>
            <a:r>
              <a:rPr lang="en-US" dirty="0" err="1"/>
              <a:t>اكتر</a:t>
            </a:r>
            <a:r>
              <a:rPr lang="en-US" dirty="0"/>
              <a:t> </a:t>
            </a:r>
            <a:r>
              <a:rPr lang="en-US" dirty="0" err="1"/>
              <a:t>حاجات</a:t>
            </a:r>
            <a:r>
              <a:rPr lang="en-US" dirty="0"/>
              <a:t> </a:t>
            </a:r>
            <a:r>
              <a:rPr lang="en-US" dirty="0" err="1"/>
              <a:t>بتستهلك</a:t>
            </a:r>
            <a:r>
              <a:rPr lang="en-US" dirty="0"/>
              <a:t> </a:t>
            </a:r>
            <a:r>
              <a:rPr lang="en-US" dirty="0" err="1"/>
              <a:t>وقت</a:t>
            </a:r>
            <a:r>
              <a:rPr lang="en-US" dirty="0"/>
              <a:t> </a:t>
            </a:r>
            <a:r>
              <a:rPr lang="en-US" dirty="0" err="1"/>
              <a:t>ومجهود</a:t>
            </a:r>
            <a:r>
              <a:rPr lang="en-US" dirty="0"/>
              <a:t> </a:t>
            </a:r>
            <a:r>
              <a:rPr lang="en-US" dirty="0" err="1"/>
              <a:t>كبير</a:t>
            </a:r>
            <a:r>
              <a:rPr lang="en-US" dirty="0"/>
              <a:t> </a:t>
            </a:r>
            <a:r>
              <a:rPr lang="en-US" dirty="0" err="1"/>
              <a:t>في</a:t>
            </a:r>
            <a:r>
              <a:rPr lang="en-US" dirty="0"/>
              <a:t> </a:t>
            </a:r>
            <a:r>
              <a:rPr lang="en-US" dirty="0" err="1"/>
              <a:t>الprocess</a:t>
            </a:r>
            <a:r>
              <a:rPr lang="en-US" dirty="0"/>
              <a:t> </a:t>
            </a:r>
          </a:p>
          <a:p>
            <a:r>
              <a:rPr lang="en-US" dirty="0" err="1"/>
              <a:t>ولو</a:t>
            </a:r>
            <a:r>
              <a:rPr lang="en-US" dirty="0"/>
              <a:t> </a:t>
            </a:r>
            <a:r>
              <a:rPr lang="en-US" dirty="0" err="1"/>
              <a:t>دخلنا</a:t>
            </a:r>
            <a:r>
              <a:rPr lang="en-US" dirty="0"/>
              <a:t> </a:t>
            </a:r>
            <a:r>
              <a:rPr lang="en-US" dirty="0" err="1"/>
              <a:t>فيها</a:t>
            </a:r>
            <a:r>
              <a:rPr lang="en-US" dirty="0"/>
              <a:t> </a:t>
            </a:r>
            <a:r>
              <a:rPr lang="en-US" dirty="0" err="1"/>
              <a:t>ال</a:t>
            </a:r>
            <a:r>
              <a:rPr lang="en-US" dirty="0"/>
              <a:t> AI </a:t>
            </a:r>
            <a:r>
              <a:rPr lang="en-US" dirty="0" err="1"/>
              <a:t>هتسرع</a:t>
            </a:r>
            <a:r>
              <a:rPr lang="en-US" dirty="0"/>
              <a:t> </a:t>
            </a:r>
            <a:r>
              <a:rPr lang="en-US" dirty="0" err="1"/>
              <a:t>بشكل</a:t>
            </a:r>
            <a:r>
              <a:rPr lang="en-US" dirty="0"/>
              <a:t> </a:t>
            </a:r>
            <a:r>
              <a:rPr lang="en-US" dirty="0" err="1"/>
              <a:t>كبير</a:t>
            </a:r>
            <a:r>
              <a:rPr lang="en-US" dirty="0"/>
              <a:t> </a:t>
            </a:r>
            <a:r>
              <a:rPr lang="en-US" dirty="0" err="1"/>
              <a:t>الstreamline</a:t>
            </a:r>
            <a:endParaRPr lang="en-US" dirty="0"/>
          </a:p>
          <a:p>
            <a:r>
              <a:rPr lang="en-US" dirty="0" err="1"/>
              <a:t>فكان</a:t>
            </a:r>
            <a:r>
              <a:rPr lang="en-US" dirty="0"/>
              <a:t> </a:t>
            </a:r>
            <a:r>
              <a:rPr lang="en-US" dirty="0" err="1"/>
              <a:t>ردهم</a:t>
            </a:r>
            <a:r>
              <a:rPr lang="en-US" dirty="0"/>
              <a:t> </a:t>
            </a:r>
            <a:r>
              <a:rPr lang="en-US" dirty="0" err="1"/>
              <a:t>كالأتي</a:t>
            </a:r>
            <a:endParaRPr lang="en-US" dirty="0"/>
          </a:p>
          <a:p>
            <a:r>
              <a:rPr lang="en-US" dirty="0" err="1"/>
              <a:t>أولاً</a:t>
            </a:r>
            <a:r>
              <a:rPr lang="en-US" dirty="0"/>
              <a:t> </a:t>
            </a:r>
            <a:r>
              <a:rPr lang="en-US" dirty="0" err="1"/>
              <a:t>ال</a:t>
            </a:r>
            <a:r>
              <a:rPr lang="en-US" dirty="0"/>
              <a:t> product backlog generation process</a:t>
            </a:r>
          </a:p>
          <a:p>
            <a:r>
              <a:rPr lang="en-US" dirty="0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طيب احنا هنعمل ايه؟</a:t>
            </a:r>
          </a:p>
          <a:p>
            <a:r>
              <a:rPr lang="en-US"/>
              <a:t>احنا هن</a:t>
            </a:r>
          </a:p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scrum with story points</a:t>
            </a:r>
          </a:p>
          <a:p>
            <a:r>
              <a:rPr lang="en-US"/>
              <a:t>Add problem definition we will do backlog generation / Effort estimation / Task allocation / Report Generation</a:t>
            </a:r>
          </a:p>
          <a:p>
            <a:r>
              <a:rPr lang="en-US"/>
              <a:t>Literature survey: people solved these problems with he following techniques: 1. 2. 3.</a:t>
            </a:r>
          </a:p>
          <a:p>
            <a:r>
              <a:rPr lang="en-US"/>
              <a:t>Now let’s see our Block Diagram:</a:t>
            </a:r>
          </a:p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scrum with story points</a:t>
            </a:r>
          </a:p>
          <a:p>
            <a:r>
              <a:rPr lang="en-US"/>
              <a:t>Add problem definition we will do backlog generation / Effort estimation / Task allocation / Report Generation</a:t>
            </a:r>
          </a:p>
          <a:p>
            <a:r>
              <a:rPr lang="en-US"/>
              <a:t>Literature survey: people solved these problems with he following techniques: 1. 2. 3.</a:t>
            </a:r>
          </a:p>
          <a:p>
            <a:r>
              <a:rPr lang="en-US"/>
              <a:t>Now let’s see our Block Diagram:</a:t>
            </a:r>
          </a:p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Topics instead of categorie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scrum with story points</a:t>
            </a:r>
          </a:p>
          <a:p>
            <a:r>
              <a:rPr lang="en-US"/>
              <a:t>Add problem definition we will do backlog generation / Effort estimation / Task allocation / Report Generation</a:t>
            </a:r>
          </a:p>
          <a:p>
            <a:r>
              <a:rPr lang="en-US"/>
              <a:t>Literature survey: people solved these problems with he following techniques: 1. 2. 3.</a:t>
            </a:r>
          </a:p>
          <a:p>
            <a:r>
              <a:rPr lang="en-US"/>
              <a:t>Now let’s see our Block Diagram:</a:t>
            </a:r>
          </a:p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scrum with story points</a:t>
            </a:r>
          </a:p>
          <a:p>
            <a:r>
              <a:rPr lang="en-US"/>
              <a:t>Add problem definition we will do backlog generation / Effort estimation / Task allocation / Report Generation</a:t>
            </a:r>
          </a:p>
          <a:p>
            <a:r>
              <a:rPr lang="en-US"/>
              <a:t>Literature survey: people solved these problems with he following techniques: 1. 2. 3.</a:t>
            </a:r>
          </a:p>
          <a:p>
            <a:r>
              <a:rPr lang="en-US"/>
              <a:t>Now let’s see our Block Diagram:</a:t>
            </a:r>
          </a:p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8EBEF-7CB7-FC76-A385-5B2B9EE48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C5416-0489-17A1-F2D6-23CDA2B82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39EBB-B4DC-A2AC-0874-B5696A071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BC5B2-0B17-249A-51EF-8609A0C1D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12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C985-2C37-20F0-A2B0-C8BE5AB0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717FD-8EED-9B8F-08DB-8A760EACE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C54D6-7DBC-7A7F-254A-B47C2EFFA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FF75-57E3-0B9B-C0E7-7E255BF74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733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8855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296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4013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Dlwa2ty ba3d ma ba2a 3andna tasks fel backlog</a:t>
            </a:r>
          </a:p>
          <a:p>
            <a:r>
              <a:rPr lang="en-US"/>
              <a:t>3ayzen nbda2 nwza3 el tasks 3al team</a:t>
            </a:r>
          </a:p>
          <a:p>
            <a:r>
              <a:rPr lang="en-US"/>
              <a:t>bas btare2a t5aly el team engaged ma3ana fel process</a:t>
            </a:r>
          </a:p>
          <a:p>
            <a:r>
              <a:rPr lang="en-US"/>
              <a:t>fa qarrna enna han3ml estimation 3shan n2ol so3bet kol task bnsba l kol developer</a:t>
            </a:r>
          </a:p>
          <a:p>
            <a:r>
              <a:rPr lang="en-US"/>
              <a:t>W da bltally haysra3 mn 3amleyet el task assignment </a:t>
            </a:r>
          </a:p>
          <a:p>
            <a:r>
              <a:rPr lang="en-US"/>
              <a:t>+ w ba3d ma el tasks tb2a kolha assigned lama tb2a completed han3ml update lel profiles</a:t>
            </a:r>
          </a:p>
          <a:p>
            <a:r>
              <a:rPr lang="en-US"/>
              <a:t>45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B79D4-B12F-C899-973F-46977A69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98812-D06D-B437-1F86-64270421D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DBCD9-7BD4-0107-B079-B76B61090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D84D5-3DA8-06C6-577B-FE7973084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45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A5er module 3andna w howa byhtam b mar7let ma ba3d el sprint </a:t>
            </a:r>
          </a:p>
          <a:p>
            <a:r>
              <a:rPr lang="en-US"/>
              <a:t>ya3ny ba3d el sprint review meeting -&gt; han5od el transcript bta3 el meeting w n generate report bel sprint progress ytb3t lel stalkholders </a:t>
            </a:r>
          </a:p>
          <a:p>
            <a:r>
              <a:rPr lang="en-US"/>
              <a:t>46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89EB-97D6-B8DA-8524-C2331201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1ECFB-3DB4-265C-8187-2710BD2B3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A62FF-6991-59E3-2992-0C1B249B8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9B740-AF6E-2E71-0DB9-8E765011C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6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D572-0010-87F2-21A3-1C778D45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A4D0F-E13A-F86D-F633-ECE8FCAF3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34C61-C230-A6C8-22BB-668A57DF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A129F-2906-3923-D9EE-A6FC4D4B8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67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C32F-2A37-01F9-0239-C96FB578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DD406-5FD3-7118-4C04-CCD3130C3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4C870-F46D-9219-7913-43BC1F2F0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1D4EF-4CB5-6A2A-E0F9-BB7D70812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28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2933-BBF4-AF27-1436-0706A623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A2213-1E99-CED9-D1F6-0E2571D53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80E95-3C95-D23B-7397-7345A5AA0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688E1-8E08-E3AB-A2EE-405014101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21A73-B0F0-CD4E-05B6-4DB3CB72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26BCE-17C8-44DF-9E27-5002910CA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E79E3-02FC-B4C0-9D3C-8D805C5E4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21F47-CDE9-42E5-E038-B3EC1966D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372BB-0AAC-4026-BC4E-FFC3045660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766" y="4534938"/>
            <a:ext cx="8243316" cy="918972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1.png"/><Relationship Id="rId9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4.svg"/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2.svg"/><Relationship Id="rId5" Type="http://schemas.openxmlformats.org/officeDocument/2006/relationships/image" Target="../media/image64.svg"/><Relationship Id="rId10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8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3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6.sv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svg"/><Relationship Id="rId1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svg"/><Relationship Id="rId18" Type="http://schemas.openxmlformats.org/officeDocument/2006/relationships/image" Target="../media/image96.pn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6209" y="-2236737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95073" y="-2574217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994944" y="214680"/>
            <a:ext cx="2090584" cy="2057400"/>
            <a:chOff x="0" y="0"/>
            <a:chExt cx="2787446" cy="274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06444" y="326149"/>
            <a:ext cx="1589810" cy="2057400"/>
            <a:chOff x="0" y="0"/>
            <a:chExt cx="2119746" cy="274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7275180"/>
            <a:ext cx="1828800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 dirty="0">
                <a:solidFill>
                  <a:srgbClr val="1D1D1D"/>
                </a:solidFill>
                <a:latin typeface="Open Sans Hebrew"/>
                <a:ea typeface="Open Sans Hebrew"/>
                <a:cs typeface="Open Sans Hebrew"/>
                <a:sym typeface="Open Sans Hebrew"/>
              </a:rPr>
              <a:t>Introduced by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01690"/>
              </p:ext>
            </p:extLst>
          </p:nvPr>
        </p:nvGraphicFramePr>
        <p:xfrm>
          <a:off x="5553711" y="7627605"/>
          <a:ext cx="7180578" cy="755142"/>
        </p:xfrm>
        <a:graphic>
          <a:graphicData uri="http://schemas.openxmlformats.org/drawingml/2006/table">
            <a:tbl>
              <a:tblPr/>
              <a:tblGrid>
                <a:gridCol w="359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0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842">
                <a:tc>
                  <a:txBody>
                    <a:bodyPr/>
                    <a:lstStyle/>
                    <a:p>
                      <a:pPr algn="ctr">
                        <a:lnSpc>
                          <a:spcPts val="2978"/>
                        </a:lnSpc>
                        <a:defRPr/>
                      </a:pPr>
                      <a:r>
                        <a:rPr lang="en-US" sz="2481" dirty="0">
                          <a:solidFill>
                            <a:srgbClr val="007DFE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Mohammed Alomar</a:t>
                      </a:r>
                      <a:endParaRPr lang="en-US" sz="1100" dirty="0"/>
                    </a:p>
                  </a:txBody>
                  <a:tcPr marL="0" marR="0" marT="0" marB="0" anchor="ctr">
                    <a:lnL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78"/>
                        </a:lnSpc>
                        <a:defRPr/>
                      </a:pPr>
                      <a:r>
                        <a:rPr lang="en-US" sz="2481" dirty="0">
                          <a:solidFill>
                            <a:srgbClr val="007DFE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Moustafa Hani</a:t>
                      </a:r>
                      <a:endParaRPr lang="en-US" sz="1100" dirty="0"/>
                    </a:p>
                  </a:txBody>
                  <a:tcPr marL="0" marR="0" marT="0" marB="0" anchor="ctr">
                    <a:lnL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24">
                <a:tc>
                  <a:txBody>
                    <a:bodyPr/>
                    <a:lstStyle/>
                    <a:p>
                      <a:pPr algn="ctr">
                        <a:lnSpc>
                          <a:spcPts val="2978"/>
                        </a:lnSpc>
                        <a:defRPr/>
                      </a:pPr>
                      <a:r>
                        <a:rPr lang="en-US" sz="2481" dirty="0">
                          <a:solidFill>
                            <a:srgbClr val="007DFE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Moustafa Mohammed</a:t>
                      </a:r>
                      <a:endParaRPr lang="en-US" sz="1100" dirty="0"/>
                    </a:p>
                  </a:txBody>
                  <a:tcPr marL="0" marR="0" marT="0" marB="0" anchor="ctr">
                    <a:lnL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78"/>
                        </a:lnSpc>
                        <a:defRPr/>
                      </a:pPr>
                      <a:r>
                        <a:rPr lang="en-US" sz="2481" dirty="0" err="1">
                          <a:solidFill>
                            <a:srgbClr val="007DFE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Mennatallah</a:t>
                      </a:r>
                      <a:r>
                        <a:rPr lang="en-US" sz="2481" dirty="0">
                          <a:solidFill>
                            <a:srgbClr val="007DFE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Ahmed</a:t>
                      </a:r>
                      <a:endParaRPr lang="en-US" sz="1100" dirty="0"/>
                    </a:p>
                  </a:txBody>
                  <a:tcPr marL="0" marR="0" marT="0" marB="0" anchor="ctr">
                    <a:lnL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8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4278783" y="-5774780"/>
            <a:ext cx="3011703" cy="3291426"/>
            <a:chOff x="0" y="0"/>
            <a:chExt cx="4015604" cy="43885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78783" y="-5392060"/>
            <a:ext cx="3016576" cy="600165"/>
            <a:chOff x="0" y="0"/>
            <a:chExt cx="4022102" cy="800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22632" y="-6996854"/>
            <a:ext cx="2952675" cy="692498"/>
            <a:chOff x="0" y="0"/>
            <a:chExt cx="3936900" cy="9233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4030" y="-5782746"/>
            <a:ext cx="3011703" cy="3291426"/>
            <a:chOff x="0" y="0"/>
            <a:chExt cx="4015604" cy="43885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52130" y="-5782746"/>
            <a:ext cx="3011703" cy="3291426"/>
            <a:chOff x="0" y="0"/>
            <a:chExt cx="4015604" cy="43885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41424" y="-5438227"/>
            <a:ext cx="3016577" cy="600165"/>
            <a:chOff x="0" y="0"/>
            <a:chExt cx="4022102" cy="8002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6377" y="-5440783"/>
            <a:ext cx="3016576" cy="600165"/>
            <a:chOff x="0" y="0"/>
            <a:chExt cx="4022102" cy="8002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01272" y="-4614747"/>
            <a:ext cx="3011703" cy="507831"/>
            <a:chOff x="0" y="0"/>
            <a:chExt cx="4015604" cy="67710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Motivation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292152" y="-4160695"/>
            <a:ext cx="3011703" cy="507831"/>
            <a:chOff x="0" y="0"/>
            <a:chExt cx="4015604" cy="6771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290028" y="-3696034"/>
            <a:ext cx="3011703" cy="507831"/>
            <a:chOff x="0" y="0"/>
            <a:chExt cx="4015604" cy="6771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807184" y="-4614747"/>
            <a:ext cx="3011703" cy="507831"/>
            <a:chOff x="0" y="0"/>
            <a:chExt cx="4015604" cy="67710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798064" y="-4160695"/>
            <a:ext cx="3011703" cy="507831"/>
            <a:chOff x="0" y="0"/>
            <a:chExt cx="4015604" cy="67710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235908" y="-4614747"/>
            <a:ext cx="3011703" cy="507831"/>
            <a:chOff x="0" y="0"/>
            <a:chExt cx="4015604" cy="67710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226788" y="-4160695"/>
            <a:ext cx="3011703" cy="507831"/>
            <a:chOff x="0" y="0"/>
            <a:chExt cx="4015604" cy="67710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3883140" y="994501"/>
            <a:ext cx="10279357" cy="5344004"/>
          </a:xfrm>
          <a:custGeom>
            <a:avLst/>
            <a:gdLst/>
            <a:ahLst/>
            <a:cxnLst/>
            <a:rect l="l" t="t" r="r" b="b"/>
            <a:pathLst>
              <a:path w="10279357" h="5344004">
                <a:moveTo>
                  <a:pt x="0" y="0"/>
                </a:moveTo>
                <a:lnTo>
                  <a:pt x="10279357" y="0"/>
                </a:lnTo>
                <a:lnTo>
                  <a:pt x="10279357" y="5344004"/>
                </a:lnTo>
                <a:lnTo>
                  <a:pt x="0" y="5344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0" y="6087426"/>
            <a:ext cx="182880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1D1D1D"/>
                </a:solidFill>
                <a:latin typeface="Josefin Sans"/>
                <a:ea typeface="Josefin Sans"/>
                <a:cs typeface="Josefin Sans"/>
                <a:sym typeface="Josefin Sans"/>
              </a:rPr>
              <a:t>Empowering Agile Teams with AI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0" y="9131322"/>
            <a:ext cx="182880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1D1D1D"/>
                </a:solidFill>
                <a:latin typeface="Open Sans Hebrew"/>
                <a:ea typeface="Open Sans Hebrew"/>
                <a:cs typeface="Open Sans Hebrew"/>
                <a:sym typeface="Open Sans Hebrew"/>
              </a:rPr>
              <a:t>Under Supervision of </a:t>
            </a:r>
            <a:r>
              <a:rPr lang="en-US" sz="2700" b="1" dirty="0">
                <a:solidFill>
                  <a:srgbClr val="1D1D1D"/>
                </a:solidFill>
                <a:latin typeface="Open Sans Hebrew Bold"/>
                <a:ea typeface="Open Sans Hebrew Bold"/>
                <a:cs typeface="Open Sans Hebrew Bold"/>
                <a:sym typeface="Open Sans Hebrew Bold"/>
              </a:rPr>
              <a:t>Prof. Ahmed Darwish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F96B-DCB9-17AB-01DD-0F786EA5D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25D119-DFD1-8490-6152-0DA09ADE0E01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AA7FC516-5FF6-ED7C-2504-20282ECA79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0068" y="2553895"/>
            <a:ext cx="36565863" cy="76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7FA1B-D4C9-5069-6E1C-3EE068F9D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E86516-4018-B038-36A3-711ECC657179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pic>
        <p:nvPicPr>
          <p:cNvPr id="43" name="Picture 4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BAF12F3-2F92-AD86-1543-9B9B561D2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44" y="2920127"/>
            <a:ext cx="18342845" cy="381843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AF064EE-EFAB-6B6A-C7F6-3620DBC56F92}"/>
              </a:ext>
            </a:extLst>
          </p:cNvPr>
          <p:cNvSpPr/>
          <p:nvPr/>
        </p:nvSpPr>
        <p:spPr>
          <a:xfrm rot="15768724">
            <a:off x="3888563" y="11893883"/>
            <a:ext cx="2129873" cy="509025"/>
          </a:xfrm>
          <a:prstGeom prst="rightArrow">
            <a:avLst>
              <a:gd name="adj1" fmla="val 28647"/>
              <a:gd name="adj2" fmla="val 1095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6EAB7-397E-B0B0-0FFF-91A498B5E1DD}"/>
              </a:ext>
            </a:extLst>
          </p:cNvPr>
          <p:cNvSpPr txBox="1"/>
          <p:nvPr/>
        </p:nvSpPr>
        <p:spPr>
          <a:xfrm>
            <a:off x="8137786" y="-858522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Challenges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9747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04908-3A7B-400C-5EFA-C1C88113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642788-7F58-A7CA-76D3-83D27C22F21A}"/>
              </a:ext>
            </a:extLst>
          </p:cNvPr>
          <p:cNvSpPr txBox="1"/>
          <p:nvPr/>
        </p:nvSpPr>
        <p:spPr>
          <a:xfrm>
            <a:off x="4768612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pic>
        <p:nvPicPr>
          <p:cNvPr id="43" name="Picture 42" descr="A screen shot of a video game&#10;&#10;Description automatically generated">
            <a:extLst>
              <a:ext uri="{FF2B5EF4-FFF2-40B4-BE49-F238E27FC236}">
                <a16:creationId xmlns:a16="http://schemas.microsoft.com/office/drawing/2014/main" id="{7F99DFAE-B0AE-B606-1CF9-3A25A84F2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44" y="2920127"/>
            <a:ext cx="18342845" cy="381843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FD0C151-4A9C-2EF5-8917-6801C219AACE}"/>
              </a:ext>
            </a:extLst>
          </p:cNvPr>
          <p:cNvSpPr/>
          <p:nvPr/>
        </p:nvSpPr>
        <p:spPr>
          <a:xfrm rot="17216048">
            <a:off x="3150011" y="11682866"/>
            <a:ext cx="2129873" cy="509025"/>
          </a:xfrm>
          <a:prstGeom prst="rightArrow">
            <a:avLst>
              <a:gd name="adj1" fmla="val 28647"/>
              <a:gd name="adj2" fmla="val 1095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6835B-7D17-541A-FA0A-5A687B72E516}"/>
              </a:ext>
            </a:extLst>
          </p:cNvPr>
          <p:cNvSpPr txBox="1"/>
          <p:nvPr/>
        </p:nvSpPr>
        <p:spPr>
          <a:xfrm>
            <a:off x="8577151" y="579839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Challenges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869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8611" y="533673"/>
            <a:ext cx="5670028" cy="784830"/>
            <a:chOff x="0" y="0"/>
            <a:chExt cx="7560038" cy="104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Scrum Framework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54844" y="2920126"/>
            <a:ext cx="18342844" cy="3818433"/>
            <a:chOff x="0" y="0"/>
            <a:chExt cx="24457126" cy="5091244"/>
          </a:xfrm>
        </p:grpSpPr>
        <p:sp>
          <p:nvSpPr>
            <p:cNvPr id="6" name="Freeform 6" descr="A screen shot of a video game  Description automatically generated"/>
            <p:cNvSpPr/>
            <p:nvPr/>
          </p:nvSpPr>
          <p:spPr>
            <a:xfrm>
              <a:off x="0" y="0"/>
              <a:ext cx="24457152" cy="5091303"/>
            </a:xfrm>
            <a:custGeom>
              <a:avLst/>
              <a:gdLst/>
              <a:ahLst/>
              <a:cxnLst/>
              <a:rect l="l" t="t" r="r" b="b"/>
              <a:pathLst>
                <a:path w="24457152" h="5091303">
                  <a:moveTo>
                    <a:pt x="0" y="0"/>
                  </a:moveTo>
                  <a:lnTo>
                    <a:pt x="24457152" y="0"/>
                  </a:lnTo>
                  <a:lnTo>
                    <a:pt x="24457152" y="5091303"/>
                  </a:lnTo>
                  <a:lnTo>
                    <a:pt x="0" y="5091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4383952">
            <a:off x="3150011" y="6829514"/>
            <a:ext cx="2129873" cy="509025"/>
            <a:chOff x="0" y="0"/>
            <a:chExt cx="2839830" cy="678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9847" cy="678688"/>
            </a:xfrm>
            <a:custGeom>
              <a:avLst/>
              <a:gdLst/>
              <a:ahLst/>
              <a:cxnLst/>
              <a:rect l="l" t="t" r="r" b="b"/>
              <a:pathLst>
                <a:path w="2839847" h="678688">
                  <a:moveTo>
                    <a:pt x="0" y="242189"/>
                  </a:moveTo>
                  <a:lnTo>
                    <a:pt x="2096516" y="242189"/>
                  </a:lnTo>
                  <a:lnTo>
                    <a:pt x="2096516" y="0"/>
                  </a:lnTo>
                  <a:lnTo>
                    <a:pt x="2839847" y="339344"/>
                  </a:lnTo>
                  <a:lnTo>
                    <a:pt x="2096516" y="678688"/>
                  </a:lnTo>
                  <a:lnTo>
                    <a:pt x="2096516" y="436626"/>
                  </a:lnTo>
                  <a:lnTo>
                    <a:pt x="0" y="4366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7150" y="533673"/>
            <a:ext cx="5670029" cy="784830"/>
            <a:chOff x="0" y="0"/>
            <a:chExt cx="7560038" cy="1046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Challenges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4844" y="2920126"/>
            <a:ext cx="18342844" cy="3818433"/>
            <a:chOff x="0" y="0"/>
            <a:chExt cx="24457126" cy="5091244"/>
          </a:xfrm>
        </p:grpSpPr>
        <p:sp>
          <p:nvSpPr>
            <p:cNvPr id="3" name="Freeform 3" descr="A screen shot of a video game  Description automatically generated"/>
            <p:cNvSpPr/>
            <p:nvPr/>
          </p:nvSpPr>
          <p:spPr>
            <a:xfrm>
              <a:off x="0" y="0"/>
              <a:ext cx="24457152" cy="5091303"/>
            </a:xfrm>
            <a:custGeom>
              <a:avLst/>
              <a:gdLst/>
              <a:ahLst/>
              <a:cxnLst/>
              <a:rect l="l" t="t" r="r" b="b"/>
              <a:pathLst>
                <a:path w="24457152" h="5091303">
                  <a:moveTo>
                    <a:pt x="0" y="0"/>
                  </a:moveTo>
                  <a:lnTo>
                    <a:pt x="24457152" y="0"/>
                  </a:lnTo>
                  <a:lnTo>
                    <a:pt x="24457152" y="5091303"/>
                  </a:lnTo>
                  <a:lnTo>
                    <a:pt x="0" y="5091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7097499">
            <a:off x="7413724" y="6692355"/>
            <a:ext cx="2129873" cy="509025"/>
            <a:chOff x="0" y="0"/>
            <a:chExt cx="2839830" cy="678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9847" cy="678688"/>
            </a:xfrm>
            <a:custGeom>
              <a:avLst/>
              <a:gdLst/>
              <a:ahLst/>
              <a:cxnLst/>
              <a:rect l="l" t="t" r="r" b="b"/>
              <a:pathLst>
                <a:path w="2839847" h="678688">
                  <a:moveTo>
                    <a:pt x="0" y="242189"/>
                  </a:moveTo>
                  <a:lnTo>
                    <a:pt x="2096516" y="242189"/>
                  </a:lnTo>
                  <a:lnTo>
                    <a:pt x="2096516" y="0"/>
                  </a:lnTo>
                  <a:lnTo>
                    <a:pt x="2839847" y="339344"/>
                  </a:lnTo>
                  <a:lnTo>
                    <a:pt x="2096516" y="678688"/>
                  </a:lnTo>
                  <a:lnTo>
                    <a:pt x="2096516" y="436626"/>
                  </a:lnTo>
                  <a:lnTo>
                    <a:pt x="0" y="4366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68611" y="533673"/>
            <a:ext cx="5670028" cy="784830"/>
            <a:chOff x="0" y="0"/>
            <a:chExt cx="7560038" cy="1046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Scrum Framework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7150" y="533673"/>
            <a:ext cx="5670029" cy="784830"/>
            <a:chOff x="0" y="0"/>
            <a:chExt cx="7560038" cy="1046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Challenges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4844" y="2920126"/>
            <a:ext cx="18342844" cy="3818433"/>
            <a:chOff x="0" y="0"/>
            <a:chExt cx="24457126" cy="5091244"/>
          </a:xfrm>
        </p:grpSpPr>
        <p:sp>
          <p:nvSpPr>
            <p:cNvPr id="3" name="Freeform 3" descr="A screen shot of a video game  Description automatically generated"/>
            <p:cNvSpPr/>
            <p:nvPr/>
          </p:nvSpPr>
          <p:spPr>
            <a:xfrm>
              <a:off x="0" y="0"/>
              <a:ext cx="24457152" cy="5091303"/>
            </a:xfrm>
            <a:custGeom>
              <a:avLst/>
              <a:gdLst/>
              <a:ahLst/>
              <a:cxnLst/>
              <a:rect l="l" t="t" r="r" b="b"/>
              <a:pathLst>
                <a:path w="24457152" h="5091303">
                  <a:moveTo>
                    <a:pt x="0" y="0"/>
                  </a:moveTo>
                  <a:lnTo>
                    <a:pt x="24457152" y="0"/>
                  </a:lnTo>
                  <a:lnTo>
                    <a:pt x="24457152" y="5091303"/>
                  </a:lnTo>
                  <a:lnTo>
                    <a:pt x="0" y="5091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4523687">
            <a:off x="8593884" y="6940108"/>
            <a:ext cx="2129872" cy="509025"/>
            <a:chOff x="0" y="0"/>
            <a:chExt cx="2839830" cy="678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9847" cy="678688"/>
            </a:xfrm>
            <a:custGeom>
              <a:avLst/>
              <a:gdLst/>
              <a:ahLst/>
              <a:cxnLst/>
              <a:rect l="l" t="t" r="r" b="b"/>
              <a:pathLst>
                <a:path w="2839847" h="678688">
                  <a:moveTo>
                    <a:pt x="0" y="242189"/>
                  </a:moveTo>
                  <a:lnTo>
                    <a:pt x="2096516" y="242189"/>
                  </a:lnTo>
                  <a:lnTo>
                    <a:pt x="2096516" y="0"/>
                  </a:lnTo>
                  <a:lnTo>
                    <a:pt x="2839847" y="339344"/>
                  </a:lnTo>
                  <a:lnTo>
                    <a:pt x="2096516" y="678688"/>
                  </a:lnTo>
                  <a:lnTo>
                    <a:pt x="2096516" y="436626"/>
                  </a:lnTo>
                  <a:lnTo>
                    <a:pt x="0" y="4366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68611" y="533673"/>
            <a:ext cx="5670028" cy="784830"/>
            <a:chOff x="0" y="0"/>
            <a:chExt cx="7560038" cy="1046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Scrum Framework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7150" y="533673"/>
            <a:ext cx="5670029" cy="784830"/>
            <a:chOff x="0" y="0"/>
            <a:chExt cx="7560038" cy="1046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Challenges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4844" y="2920126"/>
            <a:ext cx="18342844" cy="3818433"/>
            <a:chOff x="0" y="0"/>
            <a:chExt cx="24457126" cy="5091244"/>
          </a:xfrm>
        </p:grpSpPr>
        <p:sp>
          <p:nvSpPr>
            <p:cNvPr id="3" name="Freeform 3" descr="A screen shot of a video game  Description automatically generated"/>
            <p:cNvSpPr/>
            <p:nvPr/>
          </p:nvSpPr>
          <p:spPr>
            <a:xfrm>
              <a:off x="0" y="0"/>
              <a:ext cx="24457152" cy="5091303"/>
            </a:xfrm>
            <a:custGeom>
              <a:avLst/>
              <a:gdLst/>
              <a:ahLst/>
              <a:cxnLst/>
              <a:rect l="l" t="t" r="r" b="b"/>
              <a:pathLst>
                <a:path w="24457152" h="5091303">
                  <a:moveTo>
                    <a:pt x="0" y="0"/>
                  </a:moveTo>
                  <a:lnTo>
                    <a:pt x="24457152" y="0"/>
                  </a:lnTo>
                  <a:lnTo>
                    <a:pt x="24457152" y="5091303"/>
                  </a:lnTo>
                  <a:lnTo>
                    <a:pt x="0" y="5091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504678">
            <a:off x="12868993" y="6825879"/>
            <a:ext cx="2129873" cy="509025"/>
            <a:chOff x="0" y="0"/>
            <a:chExt cx="2839830" cy="678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9847" cy="678688"/>
            </a:xfrm>
            <a:custGeom>
              <a:avLst/>
              <a:gdLst/>
              <a:ahLst/>
              <a:cxnLst/>
              <a:rect l="l" t="t" r="r" b="b"/>
              <a:pathLst>
                <a:path w="2839847" h="678688">
                  <a:moveTo>
                    <a:pt x="0" y="242189"/>
                  </a:moveTo>
                  <a:lnTo>
                    <a:pt x="2096516" y="242189"/>
                  </a:lnTo>
                  <a:lnTo>
                    <a:pt x="2096516" y="0"/>
                  </a:lnTo>
                  <a:lnTo>
                    <a:pt x="2839847" y="339344"/>
                  </a:lnTo>
                  <a:lnTo>
                    <a:pt x="2096516" y="678688"/>
                  </a:lnTo>
                  <a:lnTo>
                    <a:pt x="2096516" y="436626"/>
                  </a:lnTo>
                  <a:lnTo>
                    <a:pt x="0" y="4366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68611" y="533673"/>
            <a:ext cx="5670028" cy="784830"/>
            <a:chOff x="0" y="0"/>
            <a:chExt cx="7560038" cy="1046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Scrum Framework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7150" y="533673"/>
            <a:ext cx="5670029" cy="784830"/>
            <a:chOff x="0" y="0"/>
            <a:chExt cx="7560038" cy="1046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Challenges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11" name="Freeform 11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4061946">
            <a:off x="-28314545" y="-4288419"/>
            <a:ext cx="34532891" cy="39812500"/>
            <a:chOff x="0" y="0"/>
            <a:chExt cx="46043854" cy="530833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544587" cy="53083458"/>
            </a:xfrm>
            <a:custGeom>
              <a:avLst/>
              <a:gdLst/>
              <a:ahLst/>
              <a:cxnLst/>
              <a:rect l="l" t="t" r="r" b="b"/>
              <a:pathLst>
                <a:path w="57544587" h="53083458">
                  <a:moveTo>
                    <a:pt x="0" y="26541729"/>
                  </a:moveTo>
                  <a:cubicBezTo>
                    <a:pt x="0" y="11883136"/>
                    <a:pt x="9035161" y="0"/>
                    <a:pt x="20180681" y="0"/>
                  </a:cubicBezTo>
                  <a:cubicBezTo>
                    <a:pt x="31326203" y="0"/>
                    <a:pt x="57544587" y="21719160"/>
                    <a:pt x="40361363" y="26541729"/>
                  </a:cubicBezTo>
                  <a:cubicBezTo>
                    <a:pt x="20061937" y="31364300"/>
                    <a:pt x="31326203" y="53083458"/>
                    <a:pt x="20180681" y="53083458"/>
                  </a:cubicBezTo>
                  <a:cubicBezTo>
                    <a:pt x="9035161" y="53083458"/>
                    <a:pt x="0" y="41200198"/>
                    <a:pt x="0" y="26541729"/>
                  </a:cubicBez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4013044" y="15546852"/>
            <a:ext cx="4648438" cy="5080179"/>
            <a:chOff x="0" y="0"/>
            <a:chExt cx="6197918" cy="67735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8599380" y="15546852"/>
            <a:ext cx="4648438" cy="5080179"/>
            <a:chOff x="0" y="0"/>
            <a:chExt cx="6197918" cy="67735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3185717" y="15546852"/>
            <a:ext cx="4648438" cy="5080179"/>
            <a:chOff x="0" y="0"/>
            <a:chExt cx="6197918" cy="67735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3165162" y="16123181"/>
            <a:ext cx="2952675" cy="692497"/>
            <a:chOff x="0" y="0"/>
            <a:chExt cx="3936900" cy="9233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8096674" y="16123181"/>
            <a:ext cx="3556599" cy="692497"/>
            <a:chOff x="0" y="0"/>
            <a:chExt cx="4742132" cy="923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42132" cy="923330"/>
            </a:xfrm>
            <a:custGeom>
              <a:avLst/>
              <a:gdLst/>
              <a:ahLst/>
              <a:cxnLst/>
              <a:rect l="l" t="t" r="r" b="b"/>
              <a:pathLst>
                <a:path w="4742132" h="923330">
                  <a:moveTo>
                    <a:pt x="0" y="0"/>
                  </a:moveTo>
                  <a:lnTo>
                    <a:pt x="4742132" y="0"/>
                  </a:lnTo>
                  <a:lnTo>
                    <a:pt x="4742132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4742132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12337834" y="16123181"/>
            <a:ext cx="2952675" cy="692497"/>
            <a:chOff x="0" y="0"/>
            <a:chExt cx="3936900" cy="9233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5670028" y="2229336"/>
            <a:ext cx="5670028" cy="784830"/>
            <a:chOff x="0" y="0"/>
            <a:chExt cx="7560038" cy="104644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800" b="1" dirty="0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Problem Definition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940342" y="2836540"/>
            <a:ext cx="14313133" cy="68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We will develop a </a:t>
            </a:r>
            <a:r>
              <a:rPr lang="en-US" sz="3600" b="1">
                <a:solidFill>
                  <a:srgbClr val="0C0C0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software based on AI </a:t>
            </a: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that does the following</a:t>
            </a:r>
          </a:p>
        </p:txBody>
      </p: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-12914481" y="5991820"/>
            <a:ext cx="4105965" cy="1728998"/>
            <a:chOff x="0" y="0"/>
            <a:chExt cx="5474620" cy="230533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5474589" cy="2305304"/>
            </a:xfrm>
            <a:custGeom>
              <a:avLst/>
              <a:gdLst/>
              <a:ahLst/>
              <a:cxnLst/>
              <a:rect l="l" t="t" r="r" b="b"/>
              <a:pathLst>
                <a:path w="5474589" h="2305304">
                  <a:moveTo>
                    <a:pt x="0" y="0"/>
                  </a:moveTo>
                  <a:lnTo>
                    <a:pt x="5474589" y="0"/>
                  </a:lnTo>
                  <a:lnTo>
                    <a:pt x="5474589" y="2305304"/>
                  </a:lnTo>
                  <a:lnTo>
                    <a:pt x="0" y="230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8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-6443127" y="5713319"/>
            <a:ext cx="5715000" cy="2286000"/>
            <a:chOff x="0" y="0"/>
            <a:chExt cx="7620000" cy="3048000"/>
          </a:xfrm>
        </p:grpSpPr>
        <p:sp>
          <p:nvSpPr>
            <p:cNvPr id="77" name="Freeform 77" descr="CI \ CD and Source Control SQL Server Using Azure Devops - Part 3 - DevOps  Guy"/>
            <p:cNvSpPr/>
            <p:nvPr/>
          </p:nvSpPr>
          <p:spPr>
            <a:xfrm>
              <a:off x="0" y="0"/>
              <a:ext cx="7620000" cy="3048000"/>
            </a:xfrm>
            <a:custGeom>
              <a:avLst/>
              <a:gdLst/>
              <a:ahLst/>
              <a:cxnLst/>
              <a:rect l="l" t="t" r="r" b="b"/>
              <a:pathLst>
                <a:path w="7620000" h="3048000">
                  <a:moveTo>
                    <a:pt x="0" y="0"/>
                  </a:moveTo>
                  <a:lnTo>
                    <a:pt x="7620000" y="0"/>
                  </a:lnTo>
                  <a:lnTo>
                    <a:pt x="7620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4184316" y="4492088"/>
            <a:ext cx="3892329" cy="1343445"/>
            <a:chOff x="0" y="0"/>
            <a:chExt cx="5189772" cy="179126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829159" y="4492088"/>
            <a:ext cx="3892329" cy="1343445"/>
            <a:chOff x="0" y="0"/>
            <a:chExt cx="5189772" cy="179126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Effort Estimation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4180687" y="6544593"/>
            <a:ext cx="3892329" cy="1365840"/>
            <a:chOff x="0" y="0"/>
            <a:chExt cx="5189772" cy="182112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Allocation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9814696" y="6544593"/>
            <a:ext cx="3892329" cy="1365840"/>
            <a:chOff x="0" y="0"/>
            <a:chExt cx="5189772" cy="182112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-5670030" y="2603073"/>
            <a:ext cx="5670028" cy="784830"/>
            <a:chOff x="0" y="0"/>
            <a:chExt cx="7560038" cy="104644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Literature Survey</a:t>
              </a:r>
            </a:p>
          </p:txBody>
        </p:sp>
      </p:grpSp>
      <p:sp>
        <p:nvSpPr>
          <p:cNvPr id="105" name="AutoShape 105"/>
          <p:cNvSpPr/>
          <p:nvPr/>
        </p:nvSpPr>
        <p:spPr>
          <a:xfrm rot="7908587">
            <a:off x="7224848" y="11918834"/>
            <a:ext cx="263351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6" name="AutoShape 106"/>
          <p:cNvSpPr/>
          <p:nvPr/>
        </p:nvSpPr>
        <p:spPr>
          <a:xfrm rot="2860809">
            <a:off x="8928588" y="11918834"/>
            <a:ext cx="2654758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7" name="Group 107"/>
          <p:cNvGrpSpPr/>
          <p:nvPr/>
        </p:nvGrpSpPr>
        <p:grpSpPr>
          <a:xfrm>
            <a:off x="6237362" y="12695907"/>
            <a:ext cx="2288267" cy="2288267"/>
            <a:chOff x="0" y="0"/>
            <a:chExt cx="3051022" cy="305102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3051048" cy="3051048"/>
            </a:xfrm>
            <a:custGeom>
              <a:avLst/>
              <a:gdLst/>
              <a:ahLst/>
              <a:cxnLst/>
              <a:rect l="l" t="t" r="r" b="b"/>
              <a:pathLst>
                <a:path w="3051048" h="3051048">
                  <a:moveTo>
                    <a:pt x="0" y="1525524"/>
                  </a:moveTo>
                  <a:cubicBezTo>
                    <a:pt x="0" y="683006"/>
                    <a:pt x="683006" y="0"/>
                    <a:pt x="1525524" y="0"/>
                  </a:cubicBezTo>
                  <a:cubicBezTo>
                    <a:pt x="2368042" y="0"/>
                    <a:pt x="3051048" y="683006"/>
                    <a:pt x="3051048" y="1525524"/>
                  </a:cubicBezTo>
                  <a:cubicBezTo>
                    <a:pt x="3051048" y="2368042"/>
                    <a:pt x="2368042" y="3051048"/>
                    <a:pt x="1525524" y="3051048"/>
                  </a:cubicBezTo>
                  <a:cubicBezTo>
                    <a:pt x="683006" y="3051048"/>
                    <a:pt x="0" y="2368042"/>
                    <a:pt x="0" y="152552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9525"/>
              <a:ext cx="3051022" cy="306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N-gram Model with Linguistic Heuristics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0376532" y="12719320"/>
            <a:ext cx="2288267" cy="2288267"/>
            <a:chOff x="0" y="0"/>
            <a:chExt cx="3051022" cy="3051022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051048" cy="3051048"/>
            </a:xfrm>
            <a:custGeom>
              <a:avLst/>
              <a:gdLst/>
              <a:ahLst/>
              <a:cxnLst/>
              <a:rect l="l" t="t" r="r" b="b"/>
              <a:pathLst>
                <a:path w="3051048" h="3051048">
                  <a:moveTo>
                    <a:pt x="0" y="1525524"/>
                  </a:moveTo>
                  <a:cubicBezTo>
                    <a:pt x="0" y="683006"/>
                    <a:pt x="683006" y="0"/>
                    <a:pt x="1525524" y="0"/>
                  </a:cubicBezTo>
                  <a:cubicBezTo>
                    <a:pt x="2368042" y="0"/>
                    <a:pt x="3051048" y="683006"/>
                    <a:pt x="3051048" y="1525524"/>
                  </a:cubicBezTo>
                  <a:cubicBezTo>
                    <a:pt x="3051048" y="2368042"/>
                    <a:pt x="2368042" y="3051048"/>
                    <a:pt x="1525524" y="3051048"/>
                  </a:cubicBezTo>
                  <a:cubicBezTo>
                    <a:pt x="683006" y="3051048"/>
                    <a:pt x="0" y="2368042"/>
                    <a:pt x="0" y="152552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9525"/>
              <a:ext cx="3051022" cy="306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Fine-tuned GPT-3 Model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7908587" flipV="1">
            <a:off x="8635107" y="4634363"/>
            <a:ext cx="1567264" cy="1399912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246725" y="6171675"/>
            <a:ext cx="2288267" cy="2288267"/>
            <a:chOff x="0" y="0"/>
            <a:chExt cx="3051022" cy="30510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51048" cy="3051048"/>
            </a:xfrm>
            <a:custGeom>
              <a:avLst/>
              <a:gdLst/>
              <a:ahLst/>
              <a:cxnLst/>
              <a:rect l="l" t="t" r="r" b="b"/>
              <a:pathLst>
                <a:path w="3051048" h="3051048">
                  <a:moveTo>
                    <a:pt x="0" y="1525524"/>
                  </a:moveTo>
                  <a:cubicBezTo>
                    <a:pt x="0" y="683006"/>
                    <a:pt x="683006" y="0"/>
                    <a:pt x="1525524" y="0"/>
                  </a:cubicBezTo>
                  <a:cubicBezTo>
                    <a:pt x="2368042" y="0"/>
                    <a:pt x="3051048" y="683006"/>
                    <a:pt x="3051048" y="1525524"/>
                  </a:cubicBezTo>
                  <a:cubicBezTo>
                    <a:pt x="3051048" y="2368042"/>
                    <a:pt x="2368042" y="3051048"/>
                    <a:pt x="1525524" y="3051048"/>
                  </a:cubicBezTo>
                  <a:cubicBezTo>
                    <a:pt x="683006" y="3051048"/>
                    <a:pt x="0" y="2368042"/>
                    <a:pt x="0" y="152552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051022" cy="306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Product Sans" panose="020B0403030502040203" pitchFamily="34" charset="0"/>
                  <a:ea typeface="Josefin Sans"/>
                  <a:cs typeface="Josefin Sans"/>
                  <a:sym typeface="Josefin Sans"/>
                </a:rPr>
                <a:t>Prompt Engineering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24013044" y="15546852"/>
            <a:ext cx="4648438" cy="5080179"/>
            <a:chOff x="0" y="0"/>
            <a:chExt cx="6197918" cy="67735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8599380" y="15546852"/>
            <a:ext cx="4648438" cy="5080179"/>
            <a:chOff x="0" y="0"/>
            <a:chExt cx="6197918" cy="67735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185717" y="15546852"/>
            <a:ext cx="4648438" cy="5080179"/>
            <a:chOff x="0" y="0"/>
            <a:chExt cx="6197918" cy="67735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23165162" y="16123181"/>
            <a:ext cx="2952675" cy="692497"/>
            <a:chOff x="0" y="0"/>
            <a:chExt cx="3936900" cy="9233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18096674" y="16123181"/>
            <a:ext cx="3556599" cy="692497"/>
            <a:chOff x="0" y="0"/>
            <a:chExt cx="4742132" cy="9233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42132" cy="923330"/>
            </a:xfrm>
            <a:custGeom>
              <a:avLst/>
              <a:gdLst/>
              <a:ahLst/>
              <a:cxnLst/>
              <a:rect l="l" t="t" r="r" b="b"/>
              <a:pathLst>
                <a:path w="4742132" h="923330">
                  <a:moveTo>
                    <a:pt x="0" y="0"/>
                  </a:moveTo>
                  <a:lnTo>
                    <a:pt x="4742132" y="0"/>
                  </a:lnTo>
                  <a:lnTo>
                    <a:pt x="4742132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4742132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12337834" y="16123181"/>
            <a:ext cx="2952675" cy="692497"/>
            <a:chOff x="0" y="0"/>
            <a:chExt cx="3936900" cy="9233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-5670028" y="2229336"/>
            <a:ext cx="5670028" cy="784830"/>
            <a:chOff x="0" y="0"/>
            <a:chExt cx="7560038" cy="104644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800" b="1" dirty="0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Literature Survey</a:t>
              </a:r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8800376" y="2236936"/>
            <a:ext cx="14313134" cy="68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We will develop a </a:t>
            </a:r>
            <a:r>
              <a:rPr lang="en-US" sz="3600" b="1">
                <a:solidFill>
                  <a:srgbClr val="0C0C0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software based on AI </a:t>
            </a: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that does the following</a:t>
            </a:r>
          </a:p>
        </p:txBody>
      </p:sp>
      <p:grpSp>
        <p:nvGrpSpPr>
          <p:cNvPr id="79" name="Group 79"/>
          <p:cNvGrpSpPr>
            <a:grpSpLocks noChangeAspect="1"/>
          </p:cNvGrpSpPr>
          <p:nvPr/>
        </p:nvGrpSpPr>
        <p:grpSpPr>
          <a:xfrm>
            <a:off x="-12914481" y="5991820"/>
            <a:ext cx="4105965" cy="1728998"/>
            <a:chOff x="0" y="0"/>
            <a:chExt cx="5474620" cy="230533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474589" cy="2305304"/>
            </a:xfrm>
            <a:custGeom>
              <a:avLst/>
              <a:gdLst/>
              <a:ahLst/>
              <a:cxnLst/>
              <a:rect l="l" t="t" r="r" b="b"/>
              <a:pathLst>
                <a:path w="5474589" h="2305304">
                  <a:moveTo>
                    <a:pt x="0" y="0"/>
                  </a:moveTo>
                  <a:lnTo>
                    <a:pt x="5474589" y="0"/>
                  </a:lnTo>
                  <a:lnTo>
                    <a:pt x="5474589" y="2305304"/>
                  </a:lnTo>
                  <a:lnTo>
                    <a:pt x="0" y="230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18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81"/>
          <p:cNvGrpSpPr>
            <a:grpSpLocks noChangeAspect="1"/>
          </p:cNvGrpSpPr>
          <p:nvPr/>
        </p:nvGrpSpPr>
        <p:grpSpPr>
          <a:xfrm>
            <a:off x="-6443127" y="5713319"/>
            <a:ext cx="5715000" cy="2286000"/>
            <a:chOff x="0" y="0"/>
            <a:chExt cx="7620000" cy="3048000"/>
          </a:xfrm>
        </p:grpSpPr>
        <p:sp>
          <p:nvSpPr>
            <p:cNvPr id="82" name="Freeform 82" descr="CI \ CD and Source Control SQL Server Using Azure Devops - Part 3 - DevOps  Guy"/>
            <p:cNvSpPr/>
            <p:nvPr/>
          </p:nvSpPr>
          <p:spPr>
            <a:xfrm>
              <a:off x="0" y="0"/>
              <a:ext cx="7620000" cy="3048000"/>
            </a:xfrm>
            <a:custGeom>
              <a:avLst/>
              <a:gdLst/>
              <a:ahLst/>
              <a:cxnLst/>
              <a:rect l="l" t="t" r="r" b="b"/>
              <a:pathLst>
                <a:path w="7620000" h="3048000">
                  <a:moveTo>
                    <a:pt x="0" y="0"/>
                  </a:moveTo>
                  <a:lnTo>
                    <a:pt x="7620000" y="0"/>
                  </a:lnTo>
                  <a:lnTo>
                    <a:pt x="7620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7444695" y="3001112"/>
            <a:ext cx="3892329" cy="1343445"/>
            <a:chOff x="0" y="-9525"/>
            <a:chExt cx="5189855" cy="180086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9525"/>
              <a:ext cx="5189772" cy="1800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26900128" y="5041596"/>
            <a:ext cx="3892329" cy="1343445"/>
            <a:chOff x="0" y="0"/>
            <a:chExt cx="5189772" cy="179126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Effort Estimation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21251656" y="7094102"/>
            <a:ext cx="3892329" cy="1365840"/>
            <a:chOff x="0" y="0"/>
            <a:chExt cx="5189772" cy="182112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Allocation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26885666" y="7094102"/>
            <a:ext cx="3892329" cy="1365840"/>
            <a:chOff x="0" y="0"/>
            <a:chExt cx="5189772" cy="182112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Report Generation</a:t>
              </a: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25969237" y="5309877"/>
            <a:ext cx="971228" cy="784830"/>
            <a:chOff x="0" y="0"/>
            <a:chExt cx="1294970" cy="104644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294970" cy="1046440"/>
            </a:xfrm>
            <a:custGeom>
              <a:avLst/>
              <a:gdLst/>
              <a:ahLst/>
              <a:cxnLst/>
              <a:rect l="l" t="t" r="r" b="b"/>
              <a:pathLst>
                <a:path w="1294970" h="1046440">
                  <a:moveTo>
                    <a:pt x="0" y="0"/>
                  </a:moveTo>
                  <a:lnTo>
                    <a:pt x="1294970" y="0"/>
                  </a:lnTo>
                  <a:lnTo>
                    <a:pt x="129497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9525"/>
              <a:ext cx="129497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02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26009217" y="7357904"/>
            <a:ext cx="916785" cy="784830"/>
            <a:chOff x="0" y="0"/>
            <a:chExt cx="1222380" cy="104644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04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20057920" y="7357878"/>
            <a:ext cx="916785" cy="784830"/>
            <a:chOff x="0" y="0"/>
            <a:chExt cx="1222380" cy="104644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03</a:t>
              </a:r>
            </a:p>
          </p:txBody>
        </p:sp>
      </p:grpSp>
      <p:sp>
        <p:nvSpPr>
          <p:cNvPr id="107" name="AutoShape 107"/>
          <p:cNvSpPr/>
          <p:nvPr/>
        </p:nvSpPr>
        <p:spPr>
          <a:xfrm rot="9077627">
            <a:off x="22058810" y="10427858"/>
            <a:ext cx="4190656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8" name="AutoShape 108"/>
          <p:cNvSpPr/>
          <p:nvPr/>
        </p:nvSpPr>
        <p:spPr>
          <a:xfrm rot="5267372">
            <a:off x="24964526" y="10429641"/>
            <a:ext cx="2018402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9" name="Group 109"/>
          <p:cNvGrpSpPr/>
          <p:nvPr/>
        </p:nvGrpSpPr>
        <p:grpSpPr>
          <a:xfrm>
            <a:off x="21277934" y="11415232"/>
            <a:ext cx="2133960" cy="2133960"/>
            <a:chOff x="0" y="0"/>
            <a:chExt cx="2845280" cy="284528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SVM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24917097" y="11419041"/>
            <a:ext cx="2133960" cy="2133960"/>
            <a:chOff x="0" y="0"/>
            <a:chExt cx="2845280" cy="2845280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RNN</a:t>
              </a:r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28526580" y="11431878"/>
            <a:ext cx="2133960" cy="2133960"/>
            <a:chOff x="0" y="0"/>
            <a:chExt cx="2845280" cy="2845280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Random Forest</a:t>
              </a:r>
            </a:p>
          </p:txBody>
        </p:sp>
      </p:grpSp>
      <p:sp>
        <p:nvSpPr>
          <p:cNvPr id="118" name="AutoShape 118"/>
          <p:cNvSpPr/>
          <p:nvPr/>
        </p:nvSpPr>
        <p:spPr>
          <a:xfrm rot="1729710">
            <a:off x="25674022" y="10436178"/>
            <a:ext cx="420892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9" name="Group 119"/>
          <p:cNvGrpSpPr/>
          <p:nvPr/>
        </p:nvGrpSpPr>
        <p:grpSpPr>
          <a:xfrm>
            <a:off x="5724306" y="-2421850"/>
            <a:ext cx="5670028" cy="784830"/>
            <a:chOff x="0" y="0"/>
            <a:chExt cx="7560038" cy="1046440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Problem Definition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9780" y="14494545"/>
            <a:ext cx="3348443" cy="14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A54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4173070" y="15325650"/>
          <a:ext cx="9906000" cy="1342558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Mohammed Alomar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Hani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Mohammed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Mennatallah Ahmed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14" name="Freeform 14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4061946">
            <a:off x="-28314545" y="-4288419"/>
            <a:ext cx="34532891" cy="39812500"/>
            <a:chOff x="0" y="0"/>
            <a:chExt cx="46043854" cy="530833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544587" cy="53083458"/>
            </a:xfrm>
            <a:custGeom>
              <a:avLst/>
              <a:gdLst/>
              <a:ahLst/>
              <a:cxnLst/>
              <a:rect l="l" t="t" r="r" b="b"/>
              <a:pathLst>
                <a:path w="57544587" h="53083458">
                  <a:moveTo>
                    <a:pt x="0" y="26541729"/>
                  </a:moveTo>
                  <a:cubicBezTo>
                    <a:pt x="0" y="11883136"/>
                    <a:pt x="9035161" y="0"/>
                    <a:pt x="20180681" y="0"/>
                  </a:cubicBezTo>
                  <a:cubicBezTo>
                    <a:pt x="31326203" y="0"/>
                    <a:pt x="57544587" y="21719160"/>
                    <a:pt x="40361363" y="26541729"/>
                  </a:cubicBezTo>
                  <a:cubicBezTo>
                    <a:pt x="20061937" y="31364300"/>
                    <a:pt x="31326203" y="53083458"/>
                    <a:pt x="20180681" y="53083458"/>
                  </a:cubicBezTo>
                  <a:cubicBezTo>
                    <a:pt x="9035161" y="53083458"/>
                    <a:pt x="0" y="41200198"/>
                    <a:pt x="0" y="26541729"/>
                  </a:cubicBez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4013044" y="15546852"/>
            <a:ext cx="4648438" cy="5080179"/>
            <a:chOff x="0" y="0"/>
            <a:chExt cx="6197918" cy="67735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8599380" y="15546852"/>
            <a:ext cx="4648438" cy="5080179"/>
            <a:chOff x="0" y="0"/>
            <a:chExt cx="6197918" cy="67735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13185717" y="15546852"/>
            <a:ext cx="4648438" cy="5080179"/>
            <a:chOff x="0" y="0"/>
            <a:chExt cx="6197918" cy="67735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3165162" y="16123181"/>
            <a:ext cx="2952675" cy="692497"/>
            <a:chOff x="0" y="0"/>
            <a:chExt cx="3936900" cy="9233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18096674" y="16123181"/>
            <a:ext cx="3556599" cy="692497"/>
            <a:chOff x="0" y="0"/>
            <a:chExt cx="4742132" cy="9233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42132" cy="923330"/>
            </a:xfrm>
            <a:custGeom>
              <a:avLst/>
              <a:gdLst/>
              <a:ahLst/>
              <a:cxnLst/>
              <a:rect l="l" t="t" r="r" b="b"/>
              <a:pathLst>
                <a:path w="4742132" h="923330">
                  <a:moveTo>
                    <a:pt x="0" y="0"/>
                  </a:moveTo>
                  <a:lnTo>
                    <a:pt x="4742132" y="0"/>
                  </a:lnTo>
                  <a:lnTo>
                    <a:pt x="4742132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4742132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12337834" y="16123181"/>
            <a:ext cx="2952675" cy="692497"/>
            <a:chOff x="0" y="0"/>
            <a:chExt cx="3936900" cy="9233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-5670028" y="2229336"/>
            <a:ext cx="5670028" cy="784830"/>
            <a:chOff x="0" y="0"/>
            <a:chExt cx="7560038" cy="104644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8800376" y="2236936"/>
            <a:ext cx="14313134" cy="68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We will develop a </a:t>
            </a:r>
            <a:r>
              <a:rPr lang="en-US" sz="3600" b="1">
                <a:solidFill>
                  <a:srgbClr val="0C0C0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software based on AI </a:t>
            </a: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that does the following</a:t>
            </a:r>
          </a:p>
        </p:txBody>
      </p:sp>
      <p:grpSp>
        <p:nvGrpSpPr>
          <p:cNvPr id="77" name="Group 77"/>
          <p:cNvGrpSpPr>
            <a:grpSpLocks noChangeAspect="1"/>
          </p:cNvGrpSpPr>
          <p:nvPr/>
        </p:nvGrpSpPr>
        <p:grpSpPr>
          <a:xfrm>
            <a:off x="-12914481" y="5991820"/>
            <a:ext cx="4105965" cy="1728998"/>
            <a:chOff x="0" y="0"/>
            <a:chExt cx="5474620" cy="230533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474589" cy="2305304"/>
            </a:xfrm>
            <a:custGeom>
              <a:avLst/>
              <a:gdLst/>
              <a:ahLst/>
              <a:cxnLst/>
              <a:rect l="l" t="t" r="r" b="b"/>
              <a:pathLst>
                <a:path w="5474589" h="2305304">
                  <a:moveTo>
                    <a:pt x="0" y="0"/>
                  </a:moveTo>
                  <a:lnTo>
                    <a:pt x="5474589" y="0"/>
                  </a:lnTo>
                  <a:lnTo>
                    <a:pt x="5474589" y="2305304"/>
                  </a:lnTo>
                  <a:lnTo>
                    <a:pt x="0" y="230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8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-7035312" y="4157245"/>
            <a:ext cx="3892329" cy="1343445"/>
            <a:chOff x="0" y="0"/>
            <a:chExt cx="5189772" cy="179126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26885666" y="5308900"/>
            <a:ext cx="3892329" cy="1365840"/>
            <a:chOff x="0" y="0"/>
            <a:chExt cx="5189772" cy="182112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Allocation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26885666" y="7094102"/>
            <a:ext cx="3892329" cy="1365840"/>
            <a:chOff x="0" y="0"/>
            <a:chExt cx="5189772" cy="182112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Report Generation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-8229048" y="4425526"/>
            <a:ext cx="916785" cy="784830"/>
            <a:chOff x="0" y="0"/>
            <a:chExt cx="1222380" cy="104644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01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26009217" y="7357904"/>
            <a:ext cx="916785" cy="784830"/>
            <a:chOff x="0" y="0"/>
            <a:chExt cx="1222380" cy="104644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04</a:t>
              </a: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25691930" y="5572677"/>
            <a:ext cx="916785" cy="784830"/>
            <a:chOff x="0" y="0"/>
            <a:chExt cx="1222380" cy="104644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03</a:t>
              </a:r>
            </a:p>
          </p:txBody>
        </p:sp>
      </p:grpSp>
      <p:sp>
        <p:nvSpPr>
          <p:cNvPr id="101" name="Freeform 101"/>
          <p:cNvSpPr/>
          <p:nvPr/>
        </p:nvSpPr>
        <p:spPr>
          <a:xfrm>
            <a:off x="5879668" y="2833562"/>
            <a:ext cx="971228" cy="784830"/>
          </a:xfrm>
          <a:custGeom>
            <a:avLst/>
            <a:gdLst/>
            <a:ahLst/>
            <a:cxnLst/>
            <a:rect l="l" t="t" r="r" b="b"/>
            <a:pathLst>
              <a:path w="1294970" h="1046440">
                <a:moveTo>
                  <a:pt x="0" y="0"/>
                </a:moveTo>
                <a:lnTo>
                  <a:pt x="1294970" y="0"/>
                </a:lnTo>
                <a:lnTo>
                  <a:pt x="1294970" y="1046440"/>
                </a:lnTo>
                <a:lnTo>
                  <a:pt x="0" y="10464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03" name="AutoShape 103"/>
          <p:cNvSpPr/>
          <p:nvPr/>
        </p:nvSpPr>
        <p:spPr>
          <a:xfrm rot="9077627">
            <a:off x="4992328" y="4877052"/>
            <a:ext cx="4190656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4" name="AutoShape 104"/>
          <p:cNvSpPr/>
          <p:nvPr/>
        </p:nvSpPr>
        <p:spPr>
          <a:xfrm rot="5267372">
            <a:off x="7931498" y="4879076"/>
            <a:ext cx="2018402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5" name="Group 105"/>
          <p:cNvGrpSpPr/>
          <p:nvPr/>
        </p:nvGrpSpPr>
        <p:grpSpPr>
          <a:xfrm>
            <a:off x="4211612" y="5864623"/>
            <a:ext cx="2133960" cy="2133960"/>
            <a:chOff x="0" y="0"/>
            <a:chExt cx="2845280" cy="284528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SVM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7884242" y="5868431"/>
            <a:ext cx="2133960" cy="2133960"/>
            <a:chOff x="0" y="0"/>
            <a:chExt cx="2845280" cy="284528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DEEP-SE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1493726" y="5881269"/>
            <a:ext cx="2133960" cy="2133960"/>
            <a:chOff x="0" y="0"/>
            <a:chExt cx="2845280" cy="284528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Random Forest</a:t>
              </a:r>
            </a:p>
          </p:txBody>
        </p:sp>
      </p:grpSp>
      <p:sp>
        <p:nvSpPr>
          <p:cNvPr id="114" name="AutoShape 114"/>
          <p:cNvSpPr/>
          <p:nvPr/>
        </p:nvSpPr>
        <p:spPr>
          <a:xfrm rot="1729710">
            <a:off x="8640961" y="4885377"/>
            <a:ext cx="420892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5" name="AutoShape 115"/>
          <p:cNvSpPr/>
          <p:nvPr/>
        </p:nvSpPr>
        <p:spPr>
          <a:xfrm rot="7908587">
            <a:off x="-6952861" y="6318500"/>
            <a:ext cx="263351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6" name="AutoShape 116"/>
          <p:cNvSpPr/>
          <p:nvPr/>
        </p:nvSpPr>
        <p:spPr>
          <a:xfrm rot="2860809">
            <a:off x="-5249121" y="6318500"/>
            <a:ext cx="2654758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7" name="Group 117"/>
          <p:cNvGrpSpPr/>
          <p:nvPr/>
        </p:nvGrpSpPr>
        <p:grpSpPr>
          <a:xfrm>
            <a:off x="-7940348" y="7095573"/>
            <a:ext cx="2288267" cy="2288267"/>
            <a:chOff x="0" y="0"/>
            <a:chExt cx="3051022" cy="3051022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051048" cy="3051048"/>
            </a:xfrm>
            <a:custGeom>
              <a:avLst/>
              <a:gdLst/>
              <a:ahLst/>
              <a:cxnLst/>
              <a:rect l="l" t="t" r="r" b="b"/>
              <a:pathLst>
                <a:path w="3051048" h="3051048">
                  <a:moveTo>
                    <a:pt x="0" y="1525524"/>
                  </a:moveTo>
                  <a:cubicBezTo>
                    <a:pt x="0" y="683006"/>
                    <a:pt x="683006" y="0"/>
                    <a:pt x="1525524" y="0"/>
                  </a:cubicBezTo>
                  <a:cubicBezTo>
                    <a:pt x="2368042" y="0"/>
                    <a:pt x="3051048" y="683006"/>
                    <a:pt x="3051048" y="1525524"/>
                  </a:cubicBezTo>
                  <a:cubicBezTo>
                    <a:pt x="3051048" y="2368042"/>
                    <a:pt x="2368042" y="3051048"/>
                    <a:pt x="1525524" y="3051048"/>
                  </a:cubicBezTo>
                  <a:cubicBezTo>
                    <a:pt x="683006" y="3051048"/>
                    <a:pt x="0" y="2368042"/>
                    <a:pt x="0" y="152552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-9525"/>
              <a:ext cx="3051022" cy="306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N-gram Model with Linguistic Heuristics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-3801177" y="7118986"/>
            <a:ext cx="2288266" cy="2288267"/>
            <a:chOff x="0" y="0"/>
            <a:chExt cx="3051022" cy="3051022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3051048" cy="3051048"/>
            </a:xfrm>
            <a:custGeom>
              <a:avLst/>
              <a:gdLst/>
              <a:ahLst/>
              <a:cxnLst/>
              <a:rect l="l" t="t" r="r" b="b"/>
              <a:pathLst>
                <a:path w="3051048" h="3051048">
                  <a:moveTo>
                    <a:pt x="0" y="1525524"/>
                  </a:moveTo>
                  <a:cubicBezTo>
                    <a:pt x="0" y="683006"/>
                    <a:pt x="683006" y="0"/>
                    <a:pt x="1525524" y="0"/>
                  </a:cubicBezTo>
                  <a:cubicBezTo>
                    <a:pt x="2368042" y="0"/>
                    <a:pt x="3051048" y="683006"/>
                    <a:pt x="3051048" y="1525524"/>
                  </a:cubicBezTo>
                  <a:cubicBezTo>
                    <a:pt x="3051048" y="2368042"/>
                    <a:pt x="2368042" y="3051048"/>
                    <a:pt x="1525524" y="3051048"/>
                  </a:cubicBezTo>
                  <a:cubicBezTo>
                    <a:pt x="683006" y="3051048"/>
                    <a:pt x="0" y="2368042"/>
                    <a:pt x="0" y="152552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-9525"/>
              <a:ext cx="3051022" cy="306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Fine-tuned GPT-3 Model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984184" y="2565281"/>
            <a:ext cx="3892329" cy="1343445"/>
            <a:chOff x="0" y="0"/>
            <a:chExt cx="5189772" cy="179126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Effort Estimation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69780" y="14494545"/>
            <a:ext cx="3348443" cy="14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A54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173070" y="15325650"/>
          <a:ext cx="9906000" cy="1342558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Mohammed Alomar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Hani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Mohammed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Mennatallah Ahmed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8" name="Freeform 8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38348" y="1028700"/>
            <a:ext cx="11375445" cy="8008318"/>
            <a:chOff x="0" y="0"/>
            <a:chExt cx="15167260" cy="106777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67229" cy="10677806"/>
            </a:xfrm>
            <a:custGeom>
              <a:avLst/>
              <a:gdLst/>
              <a:ahLst/>
              <a:cxnLst/>
              <a:rect l="l" t="t" r="r" b="b"/>
              <a:pathLst>
                <a:path w="15167229" h="10677806">
                  <a:moveTo>
                    <a:pt x="0" y="1612642"/>
                  </a:moveTo>
                  <a:cubicBezTo>
                    <a:pt x="0" y="722023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722023"/>
                    <a:pt x="15167229" y="1612642"/>
                  </a:cubicBezTo>
                  <a:lnTo>
                    <a:pt x="15167229" y="9065147"/>
                  </a:lnTo>
                  <a:cubicBezTo>
                    <a:pt x="15167229" y="9955766"/>
                    <a:pt x="14035405" y="10677806"/>
                    <a:pt x="12639294" y="10677806"/>
                  </a:cubicBezTo>
                  <a:lnTo>
                    <a:pt x="2527935" y="10677806"/>
                  </a:lnTo>
                  <a:cubicBezTo>
                    <a:pt x="1131824" y="10677806"/>
                    <a:pt x="0" y="9955766"/>
                    <a:pt x="0" y="9065147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16920" y="2159396"/>
            <a:ext cx="2952675" cy="692497"/>
            <a:chOff x="0" y="0"/>
            <a:chExt cx="3936900" cy="9233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8318" y="3373500"/>
            <a:ext cx="3011703" cy="3291426"/>
            <a:chOff x="0" y="0"/>
            <a:chExt cx="4015604" cy="43885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46418" y="3373500"/>
            <a:ext cx="3011703" cy="3291426"/>
            <a:chOff x="0" y="0"/>
            <a:chExt cx="4015604" cy="43885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35712" y="3718018"/>
            <a:ext cx="3016576" cy="600165"/>
            <a:chOff x="0" y="0"/>
            <a:chExt cx="4022102" cy="8002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50667" y="3715462"/>
            <a:ext cx="3016577" cy="672846"/>
            <a:chOff x="0" y="0"/>
            <a:chExt cx="4022102" cy="8971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22102" cy="897128"/>
            </a:xfrm>
            <a:custGeom>
              <a:avLst/>
              <a:gdLst/>
              <a:ahLst/>
              <a:cxnLst/>
              <a:rect l="l" t="t" r="r" b="b"/>
              <a:pathLst>
                <a:path w="4022102" h="897128">
                  <a:moveTo>
                    <a:pt x="0" y="0"/>
                  </a:moveTo>
                  <a:lnTo>
                    <a:pt x="4022102" y="0"/>
                  </a:lnTo>
                  <a:lnTo>
                    <a:pt x="4022102" y="897128"/>
                  </a:lnTo>
                  <a:lnTo>
                    <a:pt x="0" y="89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022102" cy="90665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Conclusion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71025" y="4527213"/>
            <a:ext cx="3042149" cy="522119"/>
            <a:chOff x="-40595" y="-19049"/>
            <a:chExt cx="4056199" cy="6961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40595" y="-19049"/>
              <a:ext cx="4015604" cy="69615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43061" y="4981262"/>
            <a:ext cx="3060993" cy="548755"/>
            <a:chOff x="-65720" y="-19051"/>
            <a:chExt cx="4081324" cy="7316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15604" cy="712622"/>
            </a:xfrm>
            <a:custGeom>
              <a:avLst/>
              <a:gdLst/>
              <a:ahLst/>
              <a:cxnLst/>
              <a:rect l="l" t="t" r="r" b="b"/>
              <a:pathLst>
                <a:path w="4015604" h="712622">
                  <a:moveTo>
                    <a:pt x="0" y="0"/>
                  </a:moveTo>
                  <a:lnTo>
                    <a:pt x="4015604" y="0"/>
                  </a:lnTo>
                  <a:lnTo>
                    <a:pt x="4015604" y="712622"/>
                  </a:lnTo>
                  <a:lnTo>
                    <a:pt x="0" y="712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65720" y="-19051"/>
              <a:ext cx="4015604" cy="73167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Block Diagram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30195" y="4541500"/>
            <a:ext cx="3011703" cy="534467"/>
            <a:chOff x="0" y="0"/>
            <a:chExt cx="4015604" cy="7126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15604" cy="712622"/>
            </a:xfrm>
            <a:custGeom>
              <a:avLst/>
              <a:gdLst/>
              <a:ahLst/>
              <a:cxnLst/>
              <a:rect l="l" t="t" r="r" b="b"/>
              <a:pathLst>
                <a:path w="4015604" h="712622">
                  <a:moveTo>
                    <a:pt x="0" y="0"/>
                  </a:moveTo>
                  <a:lnTo>
                    <a:pt x="4015604" y="0"/>
                  </a:lnTo>
                  <a:lnTo>
                    <a:pt x="4015604" y="712622"/>
                  </a:lnTo>
                  <a:lnTo>
                    <a:pt x="0" y="712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015604" cy="73167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endParaRPr lang="en-US" sz="2400" dirty="0">
                <a:solidFill>
                  <a:srgbClr val="002A5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121075" y="4512631"/>
            <a:ext cx="3011703" cy="1017386"/>
            <a:chOff x="0" y="-643891"/>
            <a:chExt cx="4015604" cy="1356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15604" cy="712622"/>
            </a:xfrm>
            <a:custGeom>
              <a:avLst/>
              <a:gdLst/>
              <a:ahLst/>
              <a:cxnLst/>
              <a:rect l="l" t="t" r="r" b="b"/>
              <a:pathLst>
                <a:path w="4015604" h="712622">
                  <a:moveTo>
                    <a:pt x="0" y="0"/>
                  </a:moveTo>
                  <a:lnTo>
                    <a:pt x="4015604" y="0"/>
                  </a:lnTo>
                  <a:lnTo>
                    <a:pt x="4015604" y="712622"/>
                  </a:lnTo>
                  <a:lnTo>
                    <a:pt x="0" y="712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43891"/>
              <a:ext cx="4015604" cy="73167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Conclusion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173070" y="3381466"/>
            <a:ext cx="3011703" cy="3291426"/>
            <a:chOff x="0" y="0"/>
            <a:chExt cx="4015604" cy="438856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173074" y="3764186"/>
            <a:ext cx="3016577" cy="600165"/>
            <a:chOff x="0" y="0"/>
            <a:chExt cx="4022102" cy="8002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195560" y="4541500"/>
            <a:ext cx="3011703" cy="507831"/>
            <a:chOff x="0" y="0"/>
            <a:chExt cx="4015604" cy="67710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Motivation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186440" y="4995554"/>
            <a:ext cx="3011703" cy="507831"/>
            <a:chOff x="0" y="0"/>
            <a:chExt cx="4015604" cy="67710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184316" y="5460211"/>
            <a:ext cx="3011703" cy="507831"/>
            <a:chOff x="0" y="0"/>
            <a:chExt cx="4015604" cy="67710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11738295" y="10778406"/>
            <a:ext cx="1503333" cy="1503333"/>
            <a:chOff x="0" y="0"/>
            <a:chExt cx="2004444" cy="2004444"/>
          </a:xfrm>
        </p:grpSpPr>
        <p:sp>
          <p:nvSpPr>
            <p:cNvPr id="51" name="Freeform 51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10234962" y="12746037"/>
            <a:ext cx="1503333" cy="1503333"/>
            <a:chOff x="0" y="0"/>
            <a:chExt cx="2004444" cy="2004444"/>
          </a:xfrm>
        </p:grpSpPr>
        <p:sp>
          <p:nvSpPr>
            <p:cNvPr id="53" name="Freeform 53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8508384" y="14728911"/>
            <a:ext cx="1503333" cy="1503333"/>
            <a:chOff x="0" y="0"/>
            <a:chExt cx="2004444" cy="2004444"/>
          </a:xfrm>
        </p:grpSpPr>
        <p:sp>
          <p:nvSpPr>
            <p:cNvPr id="55" name="Freeform 55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6882848" y="16595391"/>
            <a:ext cx="1503333" cy="1503333"/>
            <a:chOff x="0" y="0"/>
            <a:chExt cx="2004444" cy="2004444"/>
          </a:xfrm>
        </p:grpSpPr>
        <p:sp>
          <p:nvSpPr>
            <p:cNvPr id="57" name="Freeform 57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5267892" y="18472101"/>
            <a:ext cx="1503333" cy="1503333"/>
            <a:chOff x="0" y="0"/>
            <a:chExt cx="2004444" cy="2004444"/>
          </a:xfrm>
        </p:grpSpPr>
        <p:sp>
          <p:nvSpPr>
            <p:cNvPr id="59" name="Freeform 59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7666810" y="5460211"/>
            <a:ext cx="3099092" cy="591925"/>
            <a:chOff x="-116519" y="0"/>
            <a:chExt cx="4132123" cy="789232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015604" cy="712622"/>
            </a:xfrm>
            <a:custGeom>
              <a:avLst/>
              <a:gdLst/>
              <a:ahLst/>
              <a:cxnLst/>
              <a:rect l="l" t="t" r="r" b="b"/>
              <a:pathLst>
                <a:path w="4015604" h="712622">
                  <a:moveTo>
                    <a:pt x="0" y="0"/>
                  </a:moveTo>
                  <a:lnTo>
                    <a:pt x="4015604" y="0"/>
                  </a:lnTo>
                  <a:lnTo>
                    <a:pt x="4015604" y="712622"/>
                  </a:lnTo>
                  <a:lnTo>
                    <a:pt x="0" y="712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-116519" y="57559"/>
              <a:ext cx="4015604" cy="73167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System Modules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067368" y="4981262"/>
            <a:ext cx="3011703" cy="548755"/>
            <a:chOff x="0" y="-620842"/>
            <a:chExt cx="4015604" cy="731673"/>
          </a:xfrm>
        </p:grpSpPr>
        <p:sp>
          <p:nvSpPr>
            <p:cNvPr id="64" name="Freeform 64"/>
            <p:cNvSpPr/>
            <p:nvPr/>
          </p:nvSpPr>
          <p:spPr>
            <a:xfrm>
              <a:off x="0" y="-601791"/>
              <a:ext cx="4015604" cy="712622"/>
            </a:xfrm>
            <a:custGeom>
              <a:avLst/>
              <a:gdLst/>
              <a:ahLst/>
              <a:cxnLst/>
              <a:rect l="l" t="t" r="r" b="b"/>
              <a:pathLst>
                <a:path w="4015604" h="712622">
                  <a:moveTo>
                    <a:pt x="0" y="0"/>
                  </a:moveTo>
                  <a:lnTo>
                    <a:pt x="4015604" y="0"/>
                  </a:lnTo>
                  <a:lnTo>
                    <a:pt x="4015604" y="712622"/>
                  </a:lnTo>
                  <a:lnTo>
                    <a:pt x="0" y="712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620842"/>
              <a:ext cx="4015604" cy="73167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Demo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322495">
            <a:off x="8598418" y="4671985"/>
            <a:ext cx="1417135" cy="1676964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350784" y="6355608"/>
            <a:ext cx="2133960" cy="2133960"/>
            <a:chOff x="0" y="0"/>
            <a:chExt cx="2845280" cy="2845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RNN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8447816">
            <a:off x="6603429" y="5416762"/>
            <a:ext cx="304641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32214" y="6351632"/>
            <a:ext cx="2350743" cy="2133960"/>
            <a:chOff x="0" y="0"/>
            <a:chExt cx="3134324" cy="284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4360" cy="2845308"/>
            </a:xfrm>
            <a:custGeom>
              <a:avLst/>
              <a:gdLst/>
              <a:ahLst/>
              <a:cxnLst/>
              <a:rect l="l" t="t" r="r" b="b"/>
              <a:pathLst>
                <a:path w="3134360" h="2845308">
                  <a:moveTo>
                    <a:pt x="0" y="1422654"/>
                  </a:moveTo>
                  <a:cubicBezTo>
                    <a:pt x="0" y="636905"/>
                    <a:pt x="701675" y="0"/>
                    <a:pt x="1567180" y="0"/>
                  </a:cubicBezTo>
                  <a:cubicBezTo>
                    <a:pt x="2432685" y="0"/>
                    <a:pt x="3134360" y="636905"/>
                    <a:pt x="3134360" y="1422654"/>
                  </a:cubicBezTo>
                  <a:cubicBezTo>
                    <a:pt x="3134360" y="2208403"/>
                    <a:pt x="2432685" y="2845308"/>
                    <a:pt x="1567180" y="2845308"/>
                  </a:cubicBezTo>
                  <a:cubicBezTo>
                    <a:pt x="70167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134324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LDA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69780" y="14494545"/>
            <a:ext cx="3348443" cy="14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A54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4173070" y="15325650"/>
          <a:ext cx="9906000" cy="1342558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Mohammed Alomar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Hani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Mohammed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Mennatallah Ahmed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22" name="Freeform 22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4061946">
            <a:off x="-28314545" y="-4288419"/>
            <a:ext cx="34532891" cy="39812500"/>
            <a:chOff x="0" y="0"/>
            <a:chExt cx="46043854" cy="530833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544587" cy="53083458"/>
            </a:xfrm>
            <a:custGeom>
              <a:avLst/>
              <a:gdLst/>
              <a:ahLst/>
              <a:cxnLst/>
              <a:rect l="l" t="t" r="r" b="b"/>
              <a:pathLst>
                <a:path w="57544587" h="53083458">
                  <a:moveTo>
                    <a:pt x="0" y="26541729"/>
                  </a:moveTo>
                  <a:cubicBezTo>
                    <a:pt x="0" y="11883136"/>
                    <a:pt x="9035161" y="0"/>
                    <a:pt x="20180681" y="0"/>
                  </a:cubicBezTo>
                  <a:cubicBezTo>
                    <a:pt x="31326203" y="0"/>
                    <a:pt x="57544587" y="21719160"/>
                    <a:pt x="40361363" y="26541729"/>
                  </a:cubicBezTo>
                  <a:cubicBezTo>
                    <a:pt x="20061937" y="31364300"/>
                    <a:pt x="31326203" y="53083458"/>
                    <a:pt x="20180681" y="53083458"/>
                  </a:cubicBezTo>
                  <a:cubicBezTo>
                    <a:pt x="9035161" y="53083458"/>
                    <a:pt x="0" y="41200198"/>
                    <a:pt x="0" y="26541729"/>
                  </a:cubicBez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24013044" y="15546852"/>
            <a:ext cx="4648438" cy="5080179"/>
            <a:chOff x="0" y="0"/>
            <a:chExt cx="6197918" cy="67735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599380" y="15546852"/>
            <a:ext cx="4648438" cy="5080179"/>
            <a:chOff x="0" y="0"/>
            <a:chExt cx="6197918" cy="67735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13185717" y="15546852"/>
            <a:ext cx="4648438" cy="5080179"/>
            <a:chOff x="0" y="0"/>
            <a:chExt cx="6197918" cy="677357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23165162" y="16123181"/>
            <a:ext cx="2952675" cy="692497"/>
            <a:chOff x="0" y="0"/>
            <a:chExt cx="3936900" cy="9233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8096674" y="16123181"/>
            <a:ext cx="3556599" cy="692497"/>
            <a:chOff x="0" y="0"/>
            <a:chExt cx="4742132" cy="9233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42132" cy="923330"/>
            </a:xfrm>
            <a:custGeom>
              <a:avLst/>
              <a:gdLst/>
              <a:ahLst/>
              <a:cxnLst/>
              <a:rect l="l" t="t" r="r" b="b"/>
              <a:pathLst>
                <a:path w="4742132" h="923330">
                  <a:moveTo>
                    <a:pt x="0" y="0"/>
                  </a:moveTo>
                  <a:lnTo>
                    <a:pt x="4742132" y="0"/>
                  </a:lnTo>
                  <a:lnTo>
                    <a:pt x="4742132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4742132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12337834" y="16123181"/>
            <a:ext cx="2952675" cy="692497"/>
            <a:chOff x="0" y="0"/>
            <a:chExt cx="3936900" cy="9233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-5670028" y="2229336"/>
            <a:ext cx="5670028" cy="784830"/>
            <a:chOff x="0" y="0"/>
            <a:chExt cx="7560038" cy="104644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8800376" y="2236936"/>
            <a:ext cx="14313134" cy="68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We will develop a </a:t>
            </a:r>
            <a:r>
              <a:rPr lang="en-US" sz="3600" b="1">
                <a:solidFill>
                  <a:srgbClr val="0C0C0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software based on AI </a:t>
            </a: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that does the following</a:t>
            </a:r>
          </a:p>
        </p:txBody>
      </p:sp>
      <p:grpSp>
        <p:nvGrpSpPr>
          <p:cNvPr id="85" name="Group 85"/>
          <p:cNvGrpSpPr>
            <a:grpSpLocks noChangeAspect="1"/>
          </p:cNvGrpSpPr>
          <p:nvPr/>
        </p:nvGrpSpPr>
        <p:grpSpPr>
          <a:xfrm>
            <a:off x="-12914481" y="5991820"/>
            <a:ext cx="4105965" cy="1728998"/>
            <a:chOff x="0" y="0"/>
            <a:chExt cx="5474620" cy="230533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5474589" cy="2305304"/>
            </a:xfrm>
            <a:custGeom>
              <a:avLst/>
              <a:gdLst/>
              <a:ahLst/>
              <a:cxnLst/>
              <a:rect l="l" t="t" r="r" b="b"/>
              <a:pathLst>
                <a:path w="5474589" h="2305304">
                  <a:moveTo>
                    <a:pt x="0" y="0"/>
                  </a:moveTo>
                  <a:lnTo>
                    <a:pt x="5474589" y="0"/>
                  </a:lnTo>
                  <a:lnTo>
                    <a:pt x="5474589" y="2305304"/>
                  </a:lnTo>
                  <a:lnTo>
                    <a:pt x="0" y="230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8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>
            <a:grpSpLocks noChangeAspect="1"/>
          </p:cNvGrpSpPr>
          <p:nvPr/>
        </p:nvGrpSpPr>
        <p:grpSpPr>
          <a:xfrm>
            <a:off x="-6443127" y="5713319"/>
            <a:ext cx="5715000" cy="2286000"/>
            <a:chOff x="0" y="0"/>
            <a:chExt cx="7620000" cy="3048000"/>
          </a:xfrm>
        </p:grpSpPr>
        <p:sp>
          <p:nvSpPr>
            <p:cNvPr id="88" name="Freeform 88" descr="CI \ CD and Source Control SQL Server Using Azure Devops - Part 3 - DevOps  Guy"/>
            <p:cNvSpPr/>
            <p:nvPr/>
          </p:nvSpPr>
          <p:spPr>
            <a:xfrm>
              <a:off x="0" y="0"/>
              <a:ext cx="7620000" cy="3048000"/>
            </a:xfrm>
            <a:custGeom>
              <a:avLst/>
              <a:gdLst/>
              <a:ahLst/>
              <a:cxnLst/>
              <a:rect l="l" t="t" r="r" b="b"/>
              <a:pathLst>
                <a:path w="7620000" h="3048000">
                  <a:moveTo>
                    <a:pt x="0" y="0"/>
                  </a:moveTo>
                  <a:lnTo>
                    <a:pt x="7620000" y="0"/>
                  </a:lnTo>
                  <a:lnTo>
                    <a:pt x="7620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-4620456" y="4077590"/>
            <a:ext cx="3892329" cy="1343445"/>
            <a:chOff x="0" y="0"/>
            <a:chExt cx="5189772" cy="17912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-7510107" y="4568883"/>
            <a:ext cx="3892329" cy="1343445"/>
            <a:chOff x="0" y="0"/>
            <a:chExt cx="5189772" cy="179126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Effort Estimation</a:t>
              </a: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26897698" y="5721326"/>
            <a:ext cx="3892329" cy="1365840"/>
            <a:chOff x="0" y="0"/>
            <a:chExt cx="5189772" cy="182112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Report Generation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-5814192" y="4345870"/>
            <a:ext cx="916785" cy="784830"/>
            <a:chOff x="0" y="0"/>
            <a:chExt cx="1222380" cy="104644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01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-8440998" y="4837164"/>
            <a:ext cx="971227" cy="784830"/>
            <a:chOff x="0" y="0"/>
            <a:chExt cx="1294970" cy="104644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294970" cy="1046440"/>
            </a:xfrm>
            <a:custGeom>
              <a:avLst/>
              <a:gdLst/>
              <a:ahLst/>
              <a:cxnLst/>
              <a:rect l="l" t="t" r="r" b="b"/>
              <a:pathLst>
                <a:path w="1294970" h="1046440">
                  <a:moveTo>
                    <a:pt x="0" y="0"/>
                  </a:moveTo>
                  <a:lnTo>
                    <a:pt x="1294970" y="0"/>
                  </a:lnTo>
                  <a:lnTo>
                    <a:pt x="129497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9525"/>
              <a:ext cx="129497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02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26021250" y="5985127"/>
            <a:ext cx="916785" cy="784830"/>
            <a:chOff x="0" y="0"/>
            <a:chExt cx="1222380" cy="104644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04</a:t>
              </a:r>
            </a:p>
          </p:txBody>
        </p:sp>
      </p:grpSp>
      <p:sp>
        <p:nvSpPr>
          <p:cNvPr id="111" name="Freeform 111"/>
          <p:cNvSpPr/>
          <p:nvPr/>
        </p:nvSpPr>
        <p:spPr>
          <a:xfrm>
            <a:off x="6225324" y="3407386"/>
            <a:ext cx="916785" cy="784830"/>
          </a:xfrm>
          <a:custGeom>
            <a:avLst/>
            <a:gdLst/>
            <a:ahLst/>
            <a:cxnLst/>
            <a:rect l="l" t="t" r="r" b="b"/>
            <a:pathLst>
              <a:path w="1222380" h="1046440">
                <a:moveTo>
                  <a:pt x="0" y="0"/>
                </a:moveTo>
                <a:lnTo>
                  <a:pt x="1222380" y="0"/>
                </a:lnTo>
                <a:lnTo>
                  <a:pt x="1222380" y="1046440"/>
                </a:lnTo>
                <a:lnTo>
                  <a:pt x="0" y="10464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13" name="AutoShape 113"/>
          <p:cNvSpPr/>
          <p:nvPr/>
        </p:nvSpPr>
        <p:spPr>
          <a:xfrm rot="9077627">
            <a:off x="5513200" y="12328412"/>
            <a:ext cx="4190656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4" name="AutoShape 114"/>
          <p:cNvSpPr/>
          <p:nvPr/>
        </p:nvSpPr>
        <p:spPr>
          <a:xfrm rot="5267372">
            <a:off x="8418916" y="12330195"/>
            <a:ext cx="2018402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5" name="Group 115"/>
          <p:cNvGrpSpPr/>
          <p:nvPr/>
        </p:nvGrpSpPr>
        <p:grpSpPr>
          <a:xfrm>
            <a:off x="4732323" y="13315787"/>
            <a:ext cx="2133960" cy="2133960"/>
            <a:chOff x="0" y="0"/>
            <a:chExt cx="2845280" cy="2845280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SVM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8371486" y="13319595"/>
            <a:ext cx="2133960" cy="2133960"/>
            <a:chOff x="0" y="0"/>
            <a:chExt cx="2845280" cy="284528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RNN</a:t>
              </a:r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11980970" y="13332432"/>
            <a:ext cx="2133960" cy="2133960"/>
            <a:chOff x="0" y="0"/>
            <a:chExt cx="2845280" cy="2845280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Random Forest</a:t>
              </a:r>
            </a:p>
          </p:txBody>
        </p:sp>
      </p:grpSp>
      <p:sp>
        <p:nvSpPr>
          <p:cNvPr id="124" name="AutoShape 124"/>
          <p:cNvSpPr/>
          <p:nvPr/>
        </p:nvSpPr>
        <p:spPr>
          <a:xfrm rot="1729710">
            <a:off x="9128412" y="12336732"/>
            <a:ext cx="4208925" cy="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5" name="Group 95"/>
          <p:cNvGrpSpPr/>
          <p:nvPr/>
        </p:nvGrpSpPr>
        <p:grpSpPr>
          <a:xfrm>
            <a:off x="7332248" y="3126248"/>
            <a:ext cx="3892329" cy="1365840"/>
            <a:chOff x="0" y="0"/>
            <a:chExt cx="5189772" cy="182112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Allocation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388448" y="6164258"/>
            <a:ext cx="2133960" cy="2133960"/>
            <a:chOff x="0" y="0"/>
            <a:chExt cx="2845280" cy="2845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LLM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8447816">
            <a:off x="5864656" y="5200818"/>
            <a:ext cx="3352456" cy="68220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018681" y="6209348"/>
            <a:ext cx="2368102" cy="2165899"/>
            <a:chOff x="-1535041" y="-1671"/>
            <a:chExt cx="3157469" cy="2887864"/>
          </a:xfrm>
        </p:grpSpPr>
        <p:sp>
          <p:nvSpPr>
            <p:cNvPr id="8" name="Freeform 8"/>
            <p:cNvSpPr/>
            <p:nvPr/>
          </p:nvSpPr>
          <p:spPr>
            <a:xfrm>
              <a:off x="-1535041" y="-1671"/>
              <a:ext cx="3134360" cy="2845308"/>
            </a:xfrm>
            <a:custGeom>
              <a:avLst/>
              <a:gdLst/>
              <a:ahLst/>
              <a:cxnLst/>
              <a:rect l="l" t="t" r="r" b="b"/>
              <a:pathLst>
                <a:path w="3134360" h="2845308">
                  <a:moveTo>
                    <a:pt x="0" y="1422654"/>
                  </a:moveTo>
                  <a:cubicBezTo>
                    <a:pt x="0" y="636905"/>
                    <a:pt x="701675" y="0"/>
                    <a:pt x="1567180" y="0"/>
                  </a:cubicBezTo>
                  <a:cubicBezTo>
                    <a:pt x="2432685" y="0"/>
                    <a:pt x="3134360" y="636905"/>
                    <a:pt x="3134360" y="1422654"/>
                  </a:cubicBezTo>
                  <a:cubicBezTo>
                    <a:pt x="3134360" y="2208403"/>
                    <a:pt x="2432685" y="2845308"/>
                    <a:pt x="1567180" y="2845308"/>
                  </a:cubicBezTo>
                  <a:cubicBezTo>
                    <a:pt x="70167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11896" y="21863"/>
              <a:ext cx="3134324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Statistical Methods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69780" y="14494545"/>
            <a:ext cx="3348443" cy="14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A54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4173070" y="15325650"/>
          <a:ext cx="9906000" cy="1342558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Mohammed Alomar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Hani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Mohammed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Mennatallah Ahmed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22" name="Freeform 22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4061946">
            <a:off x="-28314545" y="-4288419"/>
            <a:ext cx="34532891" cy="39812500"/>
            <a:chOff x="0" y="0"/>
            <a:chExt cx="46043854" cy="530833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544587" cy="53083458"/>
            </a:xfrm>
            <a:custGeom>
              <a:avLst/>
              <a:gdLst/>
              <a:ahLst/>
              <a:cxnLst/>
              <a:rect l="l" t="t" r="r" b="b"/>
              <a:pathLst>
                <a:path w="57544587" h="53083458">
                  <a:moveTo>
                    <a:pt x="0" y="26541729"/>
                  </a:moveTo>
                  <a:cubicBezTo>
                    <a:pt x="0" y="11883136"/>
                    <a:pt x="9035161" y="0"/>
                    <a:pt x="20180681" y="0"/>
                  </a:cubicBezTo>
                  <a:cubicBezTo>
                    <a:pt x="31326203" y="0"/>
                    <a:pt x="57544587" y="21719160"/>
                    <a:pt x="40361363" y="26541729"/>
                  </a:cubicBezTo>
                  <a:cubicBezTo>
                    <a:pt x="20061937" y="31364300"/>
                    <a:pt x="31326203" y="53083458"/>
                    <a:pt x="20180681" y="53083458"/>
                  </a:cubicBezTo>
                  <a:cubicBezTo>
                    <a:pt x="9035161" y="53083458"/>
                    <a:pt x="0" y="41200198"/>
                    <a:pt x="0" y="26541729"/>
                  </a:cubicBez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24013044" y="15546852"/>
            <a:ext cx="4648438" cy="5080179"/>
            <a:chOff x="0" y="0"/>
            <a:chExt cx="6197918" cy="67735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599380" y="15546852"/>
            <a:ext cx="4648438" cy="5080179"/>
            <a:chOff x="0" y="0"/>
            <a:chExt cx="6197918" cy="67735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13185717" y="15546852"/>
            <a:ext cx="4648438" cy="5080179"/>
            <a:chOff x="0" y="0"/>
            <a:chExt cx="6197918" cy="677357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97981" cy="6773545"/>
            </a:xfrm>
            <a:custGeom>
              <a:avLst/>
              <a:gdLst/>
              <a:ahLst/>
              <a:cxnLst/>
              <a:rect l="l" t="t" r="r" b="b"/>
              <a:pathLst>
                <a:path w="6197981" h="6773545">
                  <a:moveTo>
                    <a:pt x="0" y="1033018"/>
                  </a:moveTo>
                  <a:cubicBezTo>
                    <a:pt x="0" y="462534"/>
                    <a:pt x="462534" y="0"/>
                    <a:pt x="1033018" y="0"/>
                  </a:cubicBezTo>
                  <a:lnTo>
                    <a:pt x="5164963" y="0"/>
                  </a:lnTo>
                  <a:cubicBezTo>
                    <a:pt x="5735447" y="0"/>
                    <a:pt x="6197981" y="462534"/>
                    <a:pt x="6197981" y="1033018"/>
                  </a:cubicBezTo>
                  <a:lnTo>
                    <a:pt x="6197981" y="5740527"/>
                  </a:lnTo>
                  <a:cubicBezTo>
                    <a:pt x="6197981" y="6311011"/>
                    <a:pt x="5735447" y="6773545"/>
                    <a:pt x="5164963" y="6773545"/>
                  </a:cubicBezTo>
                  <a:lnTo>
                    <a:pt x="1033018" y="6773545"/>
                  </a:lnTo>
                  <a:cubicBezTo>
                    <a:pt x="462534" y="6773545"/>
                    <a:pt x="0" y="6311138"/>
                    <a:pt x="0" y="574052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23165162" y="16123181"/>
            <a:ext cx="2952675" cy="692497"/>
            <a:chOff x="0" y="0"/>
            <a:chExt cx="3936900" cy="92333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8096674" y="16123181"/>
            <a:ext cx="3556599" cy="692497"/>
            <a:chOff x="0" y="0"/>
            <a:chExt cx="4742132" cy="9233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42132" cy="923330"/>
            </a:xfrm>
            <a:custGeom>
              <a:avLst/>
              <a:gdLst/>
              <a:ahLst/>
              <a:cxnLst/>
              <a:rect l="l" t="t" r="r" b="b"/>
              <a:pathLst>
                <a:path w="4742132" h="923330">
                  <a:moveTo>
                    <a:pt x="0" y="0"/>
                  </a:moveTo>
                  <a:lnTo>
                    <a:pt x="4742132" y="0"/>
                  </a:lnTo>
                  <a:lnTo>
                    <a:pt x="4742132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4742132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12337834" y="16123181"/>
            <a:ext cx="2952675" cy="692497"/>
            <a:chOff x="0" y="0"/>
            <a:chExt cx="3936900" cy="9233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-5670028" y="2229336"/>
            <a:ext cx="5670028" cy="784830"/>
            <a:chOff x="0" y="0"/>
            <a:chExt cx="7560038" cy="104644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8800376" y="2236936"/>
            <a:ext cx="14313134" cy="68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We will develop a </a:t>
            </a:r>
            <a:r>
              <a:rPr lang="en-US" sz="3600" b="1">
                <a:solidFill>
                  <a:srgbClr val="0C0C0C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software based on AI </a:t>
            </a:r>
            <a:r>
              <a:rPr lang="en-US" sz="3600">
                <a:solidFill>
                  <a:srgbClr val="0C0C0C"/>
                </a:solidFill>
                <a:latin typeface="Josefin Sans"/>
                <a:ea typeface="Josefin Sans"/>
                <a:cs typeface="Josefin Sans"/>
                <a:sym typeface="Josefin Sans"/>
              </a:rPr>
              <a:t>that does the following</a:t>
            </a:r>
          </a:p>
        </p:txBody>
      </p:sp>
      <p:grpSp>
        <p:nvGrpSpPr>
          <p:cNvPr id="85" name="Group 85"/>
          <p:cNvGrpSpPr>
            <a:grpSpLocks noChangeAspect="1"/>
          </p:cNvGrpSpPr>
          <p:nvPr/>
        </p:nvGrpSpPr>
        <p:grpSpPr>
          <a:xfrm>
            <a:off x="-12914481" y="5991820"/>
            <a:ext cx="4105965" cy="1728998"/>
            <a:chOff x="0" y="0"/>
            <a:chExt cx="5474620" cy="230533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5474589" cy="2305304"/>
            </a:xfrm>
            <a:custGeom>
              <a:avLst/>
              <a:gdLst/>
              <a:ahLst/>
              <a:cxnLst/>
              <a:rect l="l" t="t" r="r" b="b"/>
              <a:pathLst>
                <a:path w="5474589" h="2305304">
                  <a:moveTo>
                    <a:pt x="0" y="0"/>
                  </a:moveTo>
                  <a:lnTo>
                    <a:pt x="5474589" y="0"/>
                  </a:lnTo>
                  <a:lnTo>
                    <a:pt x="5474589" y="2305304"/>
                  </a:lnTo>
                  <a:lnTo>
                    <a:pt x="0" y="2305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8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>
            <a:grpSpLocks noChangeAspect="1"/>
          </p:cNvGrpSpPr>
          <p:nvPr/>
        </p:nvGrpSpPr>
        <p:grpSpPr>
          <a:xfrm>
            <a:off x="-6443127" y="5713319"/>
            <a:ext cx="5715000" cy="2286000"/>
            <a:chOff x="0" y="0"/>
            <a:chExt cx="7620000" cy="3048000"/>
          </a:xfrm>
        </p:grpSpPr>
        <p:sp>
          <p:nvSpPr>
            <p:cNvPr id="88" name="Freeform 88" descr="CI \ CD and Source Control SQL Server Using Azure Devops - Part 3 - DevOps  Guy"/>
            <p:cNvSpPr/>
            <p:nvPr/>
          </p:nvSpPr>
          <p:spPr>
            <a:xfrm>
              <a:off x="0" y="0"/>
              <a:ext cx="7620000" cy="3048000"/>
            </a:xfrm>
            <a:custGeom>
              <a:avLst/>
              <a:gdLst/>
              <a:ahLst/>
              <a:cxnLst/>
              <a:rect l="l" t="t" r="r" b="b"/>
              <a:pathLst>
                <a:path w="7620000" h="3048000">
                  <a:moveTo>
                    <a:pt x="0" y="0"/>
                  </a:moveTo>
                  <a:lnTo>
                    <a:pt x="7620000" y="0"/>
                  </a:lnTo>
                  <a:lnTo>
                    <a:pt x="7620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-4620456" y="4077590"/>
            <a:ext cx="3892329" cy="1343445"/>
            <a:chOff x="0" y="0"/>
            <a:chExt cx="5189772" cy="17912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-4580092" y="5268780"/>
            <a:ext cx="3892329" cy="1343445"/>
            <a:chOff x="0" y="0"/>
            <a:chExt cx="5189772" cy="179126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189855" cy="1791335"/>
            </a:xfrm>
            <a:custGeom>
              <a:avLst/>
              <a:gdLst/>
              <a:ahLst/>
              <a:cxnLst/>
              <a:rect l="l" t="t" r="r" b="b"/>
              <a:pathLst>
                <a:path w="5189855" h="1791335">
                  <a:moveTo>
                    <a:pt x="0" y="298577"/>
                  </a:moveTo>
                  <a:cubicBezTo>
                    <a:pt x="0" y="133604"/>
                    <a:pt x="133604" y="0"/>
                    <a:pt x="298577" y="0"/>
                  </a:cubicBezTo>
                  <a:lnTo>
                    <a:pt x="4891278" y="0"/>
                  </a:lnTo>
                  <a:cubicBezTo>
                    <a:pt x="5056124" y="0"/>
                    <a:pt x="5189855" y="133604"/>
                    <a:pt x="5189855" y="298577"/>
                  </a:cubicBezTo>
                  <a:lnTo>
                    <a:pt x="5189855" y="1492758"/>
                  </a:lnTo>
                  <a:cubicBezTo>
                    <a:pt x="5189855" y="1657604"/>
                    <a:pt x="5056251" y="1791335"/>
                    <a:pt x="4891278" y="1791335"/>
                  </a:cubicBezTo>
                  <a:lnTo>
                    <a:pt x="298577" y="1791335"/>
                  </a:lnTo>
                  <a:cubicBezTo>
                    <a:pt x="133604" y="1791208"/>
                    <a:pt x="0" y="1657604"/>
                    <a:pt x="0" y="149275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9525"/>
              <a:ext cx="5189772" cy="1800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Effort Estimation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-4897407" y="6633478"/>
            <a:ext cx="3892329" cy="1365840"/>
            <a:chOff x="0" y="0"/>
            <a:chExt cx="5189772" cy="182112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Allocation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-5814192" y="4345870"/>
            <a:ext cx="916785" cy="784830"/>
            <a:chOff x="0" y="0"/>
            <a:chExt cx="1222380" cy="104644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01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-5510984" y="5537061"/>
            <a:ext cx="971228" cy="784830"/>
            <a:chOff x="0" y="0"/>
            <a:chExt cx="1294970" cy="104644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294970" cy="1046440"/>
            </a:xfrm>
            <a:custGeom>
              <a:avLst/>
              <a:gdLst/>
              <a:ahLst/>
              <a:cxnLst/>
              <a:rect l="l" t="t" r="r" b="b"/>
              <a:pathLst>
                <a:path w="1294970" h="1046440">
                  <a:moveTo>
                    <a:pt x="0" y="0"/>
                  </a:moveTo>
                  <a:lnTo>
                    <a:pt x="1294970" y="0"/>
                  </a:lnTo>
                  <a:lnTo>
                    <a:pt x="129497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9525"/>
              <a:ext cx="129497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02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-6091143" y="6897255"/>
            <a:ext cx="916785" cy="784830"/>
            <a:chOff x="0" y="0"/>
            <a:chExt cx="1222380" cy="104644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222380" cy="1046440"/>
            </a:xfrm>
            <a:custGeom>
              <a:avLst/>
              <a:gdLst/>
              <a:ahLst/>
              <a:cxnLst/>
              <a:rect l="l" t="t" r="r" b="b"/>
              <a:pathLst>
                <a:path w="1222380" h="1046440">
                  <a:moveTo>
                    <a:pt x="0" y="0"/>
                  </a:moveTo>
                  <a:lnTo>
                    <a:pt x="1222380" y="0"/>
                  </a:lnTo>
                  <a:lnTo>
                    <a:pt x="1222380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9525"/>
              <a:ext cx="1222380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03</a:t>
              </a:r>
            </a:p>
          </p:txBody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20761808" y="2925076"/>
            <a:ext cx="17869554" cy="4436847"/>
            <a:chOff x="0" y="0"/>
            <a:chExt cx="23826072" cy="5915796"/>
          </a:xfrm>
        </p:grpSpPr>
        <p:sp>
          <p:nvSpPr>
            <p:cNvPr id="114" name="Freeform 114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19329009" y="778930"/>
            <a:ext cx="102092760" cy="8916654"/>
            <a:chOff x="0" y="0"/>
            <a:chExt cx="136123680" cy="11888872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24612850" y="10200823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23290844" y="10200823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24612850" y="11569459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23290844" y="11569459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24612850" y="12819728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23290844" y="12819728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24505080" y="1256965"/>
            <a:ext cx="5577869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124" name="Group 124"/>
          <p:cNvGrpSpPr/>
          <p:nvPr/>
        </p:nvGrpSpPr>
        <p:grpSpPr>
          <a:xfrm rot="5400000">
            <a:off x="26796016" y="2379626"/>
            <a:ext cx="635760" cy="360234"/>
            <a:chOff x="0" y="0"/>
            <a:chExt cx="847680" cy="480312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25385750" y="3002956"/>
            <a:ext cx="3892329" cy="1737242"/>
            <a:chOff x="0" y="0"/>
            <a:chExt cx="5189772" cy="2316322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TextBox 128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30174374" y="3858418"/>
            <a:ext cx="2205196" cy="360235"/>
            <a:chOff x="0" y="0"/>
            <a:chExt cx="2940262" cy="480314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42053706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42709963" y="3469654"/>
            <a:ext cx="1312354" cy="1643200"/>
            <a:chOff x="0" y="0"/>
            <a:chExt cx="1749806" cy="2190934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" name="AutoShape 134"/>
          <p:cNvSpPr/>
          <p:nvPr/>
        </p:nvSpPr>
        <p:spPr>
          <a:xfrm rot="91721">
            <a:off x="43108355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5" name="AutoShape 135"/>
          <p:cNvSpPr/>
          <p:nvPr/>
        </p:nvSpPr>
        <p:spPr>
          <a:xfrm rot="91721">
            <a:off x="4310835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" name="AutoShape 136"/>
          <p:cNvSpPr/>
          <p:nvPr/>
        </p:nvSpPr>
        <p:spPr>
          <a:xfrm rot="91721">
            <a:off x="43105596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" name="AutoShape 137"/>
          <p:cNvSpPr/>
          <p:nvPr/>
        </p:nvSpPr>
        <p:spPr>
          <a:xfrm rot="91721">
            <a:off x="43105596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8" name="Group 138"/>
          <p:cNvGrpSpPr>
            <a:grpSpLocks noChangeAspect="1"/>
          </p:cNvGrpSpPr>
          <p:nvPr/>
        </p:nvGrpSpPr>
        <p:grpSpPr>
          <a:xfrm>
            <a:off x="42870684" y="4144503"/>
            <a:ext cx="168059" cy="168058"/>
            <a:chOff x="0" y="0"/>
            <a:chExt cx="224078" cy="224078"/>
          </a:xfrm>
        </p:grpSpPr>
        <p:sp>
          <p:nvSpPr>
            <p:cNvPr id="139" name="Freeform 13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0" name="Group 140"/>
          <p:cNvGrpSpPr>
            <a:grpSpLocks noChangeAspect="1"/>
          </p:cNvGrpSpPr>
          <p:nvPr/>
        </p:nvGrpSpPr>
        <p:grpSpPr>
          <a:xfrm>
            <a:off x="42870684" y="4346457"/>
            <a:ext cx="168059" cy="168058"/>
            <a:chOff x="0" y="0"/>
            <a:chExt cx="224078" cy="224078"/>
          </a:xfrm>
        </p:grpSpPr>
        <p:sp>
          <p:nvSpPr>
            <p:cNvPr id="141" name="Freeform 141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2" name="Group 142"/>
          <p:cNvGrpSpPr>
            <a:grpSpLocks noChangeAspect="1"/>
          </p:cNvGrpSpPr>
          <p:nvPr/>
        </p:nvGrpSpPr>
        <p:grpSpPr>
          <a:xfrm>
            <a:off x="42870684" y="4553924"/>
            <a:ext cx="168059" cy="168058"/>
            <a:chOff x="0" y="0"/>
            <a:chExt cx="224078" cy="224078"/>
          </a:xfrm>
        </p:grpSpPr>
        <p:sp>
          <p:nvSpPr>
            <p:cNvPr id="143" name="Freeform 14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4" name="Group 144"/>
          <p:cNvGrpSpPr>
            <a:grpSpLocks noChangeAspect="1"/>
          </p:cNvGrpSpPr>
          <p:nvPr/>
        </p:nvGrpSpPr>
        <p:grpSpPr>
          <a:xfrm>
            <a:off x="42870681" y="4758634"/>
            <a:ext cx="168059" cy="168058"/>
            <a:chOff x="0" y="0"/>
            <a:chExt cx="224078" cy="224078"/>
          </a:xfrm>
        </p:grpSpPr>
        <p:sp>
          <p:nvSpPr>
            <p:cNvPr id="145" name="Freeform 14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43074585" y="3380410"/>
            <a:ext cx="583116" cy="159214"/>
            <a:chOff x="0" y="0"/>
            <a:chExt cx="777488" cy="212286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" name="AutoShape 148"/>
          <p:cNvSpPr/>
          <p:nvPr/>
        </p:nvSpPr>
        <p:spPr>
          <a:xfrm rot="91721">
            <a:off x="43105596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" name="AutoShape 149"/>
          <p:cNvSpPr/>
          <p:nvPr/>
        </p:nvSpPr>
        <p:spPr>
          <a:xfrm rot="91721">
            <a:off x="43105598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0" name="Group 150"/>
          <p:cNvGrpSpPr>
            <a:grpSpLocks noChangeAspect="1"/>
          </p:cNvGrpSpPr>
          <p:nvPr/>
        </p:nvGrpSpPr>
        <p:grpSpPr>
          <a:xfrm>
            <a:off x="42870684" y="3732324"/>
            <a:ext cx="168059" cy="168058"/>
            <a:chOff x="0" y="0"/>
            <a:chExt cx="224078" cy="224078"/>
          </a:xfrm>
        </p:grpSpPr>
        <p:sp>
          <p:nvSpPr>
            <p:cNvPr id="151" name="Freeform 151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2" name="Group 152"/>
          <p:cNvGrpSpPr>
            <a:grpSpLocks noChangeAspect="1"/>
          </p:cNvGrpSpPr>
          <p:nvPr/>
        </p:nvGrpSpPr>
        <p:grpSpPr>
          <a:xfrm>
            <a:off x="42870684" y="3938413"/>
            <a:ext cx="168059" cy="168058"/>
            <a:chOff x="0" y="0"/>
            <a:chExt cx="224078" cy="224078"/>
          </a:xfrm>
        </p:grpSpPr>
        <p:sp>
          <p:nvSpPr>
            <p:cNvPr id="153" name="Freeform 15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" name="TextBox 154"/>
          <p:cNvSpPr txBox="1"/>
          <p:nvPr/>
        </p:nvSpPr>
        <p:spPr>
          <a:xfrm>
            <a:off x="41793321" y="677457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40471314" y="67745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41793321" y="7881692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40471314" y="788169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58" name="Group 158"/>
          <p:cNvGrpSpPr/>
          <p:nvPr/>
        </p:nvGrpSpPr>
        <p:grpSpPr>
          <a:xfrm>
            <a:off x="47436578" y="3656025"/>
            <a:ext cx="2517936" cy="2517936"/>
            <a:chOff x="0" y="0"/>
            <a:chExt cx="3357248" cy="3357248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TextBox 1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44766284" y="4734879"/>
            <a:ext cx="2205196" cy="360235"/>
            <a:chOff x="0" y="0"/>
            <a:chExt cx="2940262" cy="480314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46749381" y="1058565"/>
            <a:ext cx="3892329" cy="1737242"/>
            <a:chOff x="0" y="0"/>
            <a:chExt cx="5189772" cy="2316322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TextBox 16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43260729" y="1847353"/>
            <a:ext cx="3182773" cy="1028790"/>
            <a:chOff x="0" y="0"/>
            <a:chExt cx="4243698" cy="1371720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8"/>
          <p:cNvGrpSpPr/>
          <p:nvPr/>
        </p:nvGrpSpPr>
        <p:grpSpPr>
          <a:xfrm rot="5400000">
            <a:off x="48397368" y="2998081"/>
            <a:ext cx="635760" cy="360234"/>
            <a:chOff x="0" y="0"/>
            <a:chExt cx="847680" cy="480312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TextBox 170"/>
          <p:cNvSpPr txBox="1"/>
          <p:nvPr/>
        </p:nvSpPr>
        <p:spPr>
          <a:xfrm>
            <a:off x="43290399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58522106" y="7263693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57200098" y="7263693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58522106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57200098" y="837081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75" name="Group 175"/>
          <p:cNvGrpSpPr/>
          <p:nvPr/>
        </p:nvGrpSpPr>
        <p:grpSpPr>
          <a:xfrm>
            <a:off x="62316144" y="2264256"/>
            <a:ext cx="2205196" cy="360236"/>
            <a:chOff x="0" y="0"/>
            <a:chExt cx="2940262" cy="480314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7" name="TextBox 177"/>
          <p:cNvSpPr txBox="1"/>
          <p:nvPr/>
        </p:nvSpPr>
        <p:spPr>
          <a:xfrm>
            <a:off x="64472842" y="283611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178" name="Group 178"/>
          <p:cNvGrpSpPr/>
          <p:nvPr/>
        </p:nvGrpSpPr>
        <p:grpSpPr>
          <a:xfrm>
            <a:off x="65137152" y="1635228"/>
            <a:ext cx="1312354" cy="862929"/>
            <a:chOff x="0" y="0"/>
            <a:chExt cx="1749806" cy="1150571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0" name="AutoShape 180"/>
          <p:cNvSpPr/>
          <p:nvPr/>
        </p:nvSpPr>
        <p:spPr>
          <a:xfrm rot="91722">
            <a:off x="65532785" y="219766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1" name="AutoShape 181"/>
          <p:cNvSpPr/>
          <p:nvPr/>
        </p:nvSpPr>
        <p:spPr>
          <a:xfrm rot="91722">
            <a:off x="65532785" y="199364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2" name="Group 182"/>
          <p:cNvGrpSpPr>
            <a:grpSpLocks noChangeAspect="1"/>
          </p:cNvGrpSpPr>
          <p:nvPr/>
        </p:nvGrpSpPr>
        <p:grpSpPr>
          <a:xfrm>
            <a:off x="65297871" y="1897896"/>
            <a:ext cx="168059" cy="168059"/>
            <a:chOff x="0" y="0"/>
            <a:chExt cx="224078" cy="224078"/>
          </a:xfrm>
        </p:grpSpPr>
        <p:sp>
          <p:nvSpPr>
            <p:cNvPr id="183" name="Freeform 18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" name="Group 184"/>
          <p:cNvGrpSpPr>
            <a:grpSpLocks noChangeAspect="1"/>
          </p:cNvGrpSpPr>
          <p:nvPr/>
        </p:nvGrpSpPr>
        <p:grpSpPr>
          <a:xfrm>
            <a:off x="65297871" y="2103986"/>
            <a:ext cx="168059" cy="168059"/>
            <a:chOff x="0" y="0"/>
            <a:chExt cx="224078" cy="224078"/>
          </a:xfrm>
        </p:grpSpPr>
        <p:sp>
          <p:nvSpPr>
            <p:cNvPr id="185" name="Freeform 18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65501772" y="1545970"/>
            <a:ext cx="583116" cy="159215"/>
            <a:chOff x="0" y="0"/>
            <a:chExt cx="777488" cy="212286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63843234" y="4976646"/>
            <a:ext cx="3892329" cy="1737242"/>
            <a:chOff x="0" y="0"/>
            <a:chExt cx="5189772" cy="231632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TextBox 19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191" name="Group 191"/>
          <p:cNvGrpSpPr/>
          <p:nvPr/>
        </p:nvGrpSpPr>
        <p:grpSpPr>
          <a:xfrm rot="3001219">
            <a:off x="65677031" y="3373170"/>
            <a:ext cx="1694221" cy="1898863"/>
            <a:chOff x="0" y="0"/>
            <a:chExt cx="2258962" cy="2531818"/>
          </a:xfrm>
        </p:grpSpPr>
        <p:sp>
          <p:nvSpPr>
            <p:cNvPr id="192" name="Freeform 192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3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" name="Group 194"/>
          <p:cNvGrpSpPr/>
          <p:nvPr/>
        </p:nvGrpSpPr>
        <p:grpSpPr>
          <a:xfrm rot="-6846651">
            <a:off x="64269509" y="3140586"/>
            <a:ext cx="1686423" cy="1890072"/>
            <a:chOff x="0" y="0"/>
            <a:chExt cx="2248564" cy="2520096"/>
          </a:xfrm>
        </p:grpSpPr>
        <p:sp>
          <p:nvSpPr>
            <p:cNvPr id="195" name="Freeform 195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6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33317496" y="2450992"/>
            <a:ext cx="1312355" cy="1643200"/>
            <a:chOff x="0" y="0"/>
            <a:chExt cx="1749806" cy="2190934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9" name="AutoShape 199"/>
          <p:cNvSpPr/>
          <p:nvPr/>
        </p:nvSpPr>
        <p:spPr>
          <a:xfrm rot="91721">
            <a:off x="33715887" y="321469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0" name="AutoShape 200"/>
          <p:cNvSpPr/>
          <p:nvPr/>
        </p:nvSpPr>
        <p:spPr>
          <a:xfrm rot="91721">
            <a:off x="33715886" y="34214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1" name="AutoShape 201"/>
          <p:cNvSpPr/>
          <p:nvPr/>
        </p:nvSpPr>
        <p:spPr>
          <a:xfrm rot="91721">
            <a:off x="33713129" y="362549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2" name="AutoShape 202"/>
          <p:cNvSpPr/>
          <p:nvPr/>
        </p:nvSpPr>
        <p:spPr>
          <a:xfrm rot="91721">
            <a:off x="33713129" y="382951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3" name="Group 203"/>
          <p:cNvGrpSpPr>
            <a:grpSpLocks noChangeAspect="1"/>
          </p:cNvGrpSpPr>
          <p:nvPr/>
        </p:nvGrpSpPr>
        <p:grpSpPr>
          <a:xfrm>
            <a:off x="33478216" y="3125841"/>
            <a:ext cx="168059" cy="168058"/>
            <a:chOff x="0" y="0"/>
            <a:chExt cx="224078" cy="224078"/>
          </a:xfrm>
        </p:grpSpPr>
        <p:sp>
          <p:nvSpPr>
            <p:cNvPr id="204" name="Freeform 20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5" name="Group 205"/>
          <p:cNvGrpSpPr>
            <a:grpSpLocks noChangeAspect="1"/>
          </p:cNvGrpSpPr>
          <p:nvPr/>
        </p:nvGrpSpPr>
        <p:grpSpPr>
          <a:xfrm>
            <a:off x="33478216" y="3327795"/>
            <a:ext cx="168059" cy="168058"/>
            <a:chOff x="0" y="0"/>
            <a:chExt cx="224078" cy="224078"/>
          </a:xfrm>
        </p:grpSpPr>
        <p:sp>
          <p:nvSpPr>
            <p:cNvPr id="206" name="Freeform 20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207"/>
          <p:cNvGrpSpPr>
            <a:grpSpLocks noChangeAspect="1"/>
          </p:cNvGrpSpPr>
          <p:nvPr/>
        </p:nvGrpSpPr>
        <p:grpSpPr>
          <a:xfrm>
            <a:off x="33478216" y="3535261"/>
            <a:ext cx="168059" cy="168058"/>
            <a:chOff x="0" y="0"/>
            <a:chExt cx="224078" cy="224078"/>
          </a:xfrm>
        </p:grpSpPr>
        <p:sp>
          <p:nvSpPr>
            <p:cNvPr id="208" name="Freeform 20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9" name="Group 209"/>
          <p:cNvGrpSpPr>
            <a:grpSpLocks noChangeAspect="1"/>
          </p:cNvGrpSpPr>
          <p:nvPr/>
        </p:nvGrpSpPr>
        <p:grpSpPr>
          <a:xfrm>
            <a:off x="33478214" y="3739972"/>
            <a:ext cx="168059" cy="168058"/>
            <a:chOff x="0" y="0"/>
            <a:chExt cx="224078" cy="224078"/>
          </a:xfrm>
        </p:grpSpPr>
        <p:sp>
          <p:nvSpPr>
            <p:cNvPr id="210" name="Freeform 21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33682118" y="2361748"/>
            <a:ext cx="583116" cy="159215"/>
            <a:chOff x="0" y="0"/>
            <a:chExt cx="777488" cy="212286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3" name="AutoShape 213"/>
          <p:cNvSpPr/>
          <p:nvPr/>
        </p:nvSpPr>
        <p:spPr>
          <a:xfrm rot="91721">
            <a:off x="33713129" y="301343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4" name="AutoShape 214"/>
          <p:cNvSpPr/>
          <p:nvPr/>
        </p:nvSpPr>
        <p:spPr>
          <a:xfrm rot="91721">
            <a:off x="33713130" y="2809409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5" name="Group 215"/>
          <p:cNvGrpSpPr>
            <a:grpSpLocks noChangeAspect="1"/>
          </p:cNvGrpSpPr>
          <p:nvPr/>
        </p:nvGrpSpPr>
        <p:grpSpPr>
          <a:xfrm>
            <a:off x="33478216" y="2713662"/>
            <a:ext cx="168059" cy="168058"/>
            <a:chOff x="0" y="0"/>
            <a:chExt cx="224078" cy="224078"/>
          </a:xfrm>
        </p:grpSpPr>
        <p:sp>
          <p:nvSpPr>
            <p:cNvPr id="216" name="Freeform 21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oup 217"/>
          <p:cNvGrpSpPr>
            <a:grpSpLocks noChangeAspect="1"/>
          </p:cNvGrpSpPr>
          <p:nvPr/>
        </p:nvGrpSpPr>
        <p:grpSpPr>
          <a:xfrm>
            <a:off x="33478216" y="2919752"/>
            <a:ext cx="168059" cy="168058"/>
            <a:chOff x="0" y="0"/>
            <a:chExt cx="224078" cy="224078"/>
          </a:xfrm>
        </p:grpSpPr>
        <p:sp>
          <p:nvSpPr>
            <p:cNvPr id="218" name="Freeform 21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59298924" y="1101354"/>
            <a:ext cx="2517936" cy="2517936"/>
            <a:chOff x="0" y="0"/>
            <a:chExt cx="3357248" cy="3357248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TextBox 221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77471718" y="2205189"/>
            <a:ext cx="5117709" cy="3329091"/>
            <a:chOff x="0" y="0"/>
            <a:chExt cx="6823612" cy="4438788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76116978" y="5414673"/>
            <a:ext cx="7827191" cy="368359"/>
            <a:chOff x="0" y="0"/>
            <a:chExt cx="10436254" cy="491146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" name="TextBox 226"/>
          <p:cNvSpPr txBox="1"/>
          <p:nvPr/>
        </p:nvSpPr>
        <p:spPr>
          <a:xfrm>
            <a:off x="73441749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7" name="Group 227"/>
          <p:cNvGrpSpPr/>
          <p:nvPr/>
        </p:nvGrpSpPr>
        <p:grpSpPr>
          <a:xfrm>
            <a:off x="74106058" y="4817558"/>
            <a:ext cx="1312354" cy="862929"/>
            <a:chOff x="0" y="0"/>
            <a:chExt cx="1749806" cy="1150571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9" name="AutoShape 229"/>
          <p:cNvSpPr/>
          <p:nvPr/>
        </p:nvSpPr>
        <p:spPr>
          <a:xfrm rot="91722">
            <a:off x="74501691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0" name="AutoShape 230"/>
          <p:cNvSpPr/>
          <p:nvPr/>
        </p:nvSpPr>
        <p:spPr>
          <a:xfrm rot="91722">
            <a:off x="74501691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1" name="Group 231"/>
          <p:cNvGrpSpPr>
            <a:grpSpLocks noChangeAspect="1"/>
          </p:cNvGrpSpPr>
          <p:nvPr/>
        </p:nvGrpSpPr>
        <p:grpSpPr>
          <a:xfrm>
            <a:off x="74266778" y="5080226"/>
            <a:ext cx="168059" cy="168059"/>
            <a:chOff x="0" y="0"/>
            <a:chExt cx="224078" cy="224078"/>
          </a:xfrm>
        </p:grpSpPr>
        <p:sp>
          <p:nvSpPr>
            <p:cNvPr id="232" name="Freeform 23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3" name="Group 233"/>
          <p:cNvGrpSpPr>
            <a:grpSpLocks noChangeAspect="1"/>
          </p:cNvGrpSpPr>
          <p:nvPr/>
        </p:nvGrpSpPr>
        <p:grpSpPr>
          <a:xfrm>
            <a:off x="74266778" y="5286316"/>
            <a:ext cx="168059" cy="168059"/>
            <a:chOff x="0" y="0"/>
            <a:chExt cx="224078" cy="224078"/>
          </a:xfrm>
        </p:grpSpPr>
        <p:sp>
          <p:nvSpPr>
            <p:cNvPr id="234" name="Freeform 23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" name="Group 235"/>
          <p:cNvGrpSpPr/>
          <p:nvPr/>
        </p:nvGrpSpPr>
        <p:grpSpPr>
          <a:xfrm>
            <a:off x="74470678" y="4728300"/>
            <a:ext cx="583116" cy="159215"/>
            <a:chOff x="0" y="0"/>
            <a:chExt cx="777488" cy="212286"/>
          </a:xfrm>
        </p:grpSpPr>
        <p:sp>
          <p:nvSpPr>
            <p:cNvPr id="236" name="Freeform 236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7" name="TextBox 237"/>
          <p:cNvSpPr txBox="1"/>
          <p:nvPr/>
        </p:nvSpPr>
        <p:spPr>
          <a:xfrm>
            <a:off x="78710086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81921240" y="1750852"/>
            <a:ext cx="1458737" cy="1458736"/>
            <a:chOff x="0" y="0"/>
            <a:chExt cx="1944982" cy="1944982"/>
          </a:xfrm>
        </p:grpSpPr>
        <p:sp>
          <p:nvSpPr>
            <p:cNvPr id="239" name="Freeform 239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240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 rot="3001219">
            <a:off x="80952737" y="1162056"/>
            <a:ext cx="2914820" cy="3274752"/>
            <a:chOff x="0" y="0"/>
            <a:chExt cx="3886426" cy="4366336"/>
          </a:xfrm>
        </p:grpSpPr>
        <p:sp>
          <p:nvSpPr>
            <p:cNvPr id="242" name="Freeform 242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243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84540848" y="4479254"/>
            <a:ext cx="2110051" cy="2110051"/>
            <a:chOff x="0" y="0"/>
            <a:chExt cx="2813402" cy="2813402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246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247" name="TextBox 247"/>
          <p:cNvSpPr txBox="1"/>
          <p:nvPr/>
        </p:nvSpPr>
        <p:spPr>
          <a:xfrm>
            <a:off x="82680852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72812140" y="1769261"/>
            <a:ext cx="3892329" cy="1737242"/>
            <a:chOff x="0" y="0"/>
            <a:chExt cx="5189772" cy="2316322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TextBox 25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 rot="5400000">
            <a:off x="74440426" y="3710184"/>
            <a:ext cx="635758" cy="360234"/>
            <a:chOff x="0" y="0"/>
            <a:chExt cx="847678" cy="480312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3" name="Group 253"/>
          <p:cNvGrpSpPr/>
          <p:nvPr/>
        </p:nvGrpSpPr>
        <p:grpSpPr>
          <a:xfrm rot="3579565">
            <a:off x="76336341" y="563697"/>
            <a:ext cx="4389507" cy="5768175"/>
            <a:chOff x="0" y="0"/>
            <a:chExt cx="5852676" cy="7690900"/>
          </a:xfrm>
        </p:grpSpPr>
        <p:sp>
          <p:nvSpPr>
            <p:cNvPr id="254" name="Freeform 254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255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" name="TextBox 256"/>
          <p:cNvSpPr txBox="1"/>
          <p:nvPr/>
        </p:nvSpPr>
        <p:spPr>
          <a:xfrm>
            <a:off x="74569172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257" name="TextBox 257"/>
          <p:cNvSpPr txBox="1"/>
          <p:nvPr/>
        </p:nvSpPr>
        <p:spPr>
          <a:xfrm>
            <a:off x="73247164" y="736536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74569172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73247164" y="84724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95314756" y="1022708"/>
            <a:ext cx="2110051" cy="2110052"/>
            <a:chOff x="0" y="0"/>
            <a:chExt cx="2813402" cy="2813402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TextBox 26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94423617" y="4719603"/>
            <a:ext cx="3892329" cy="1737242"/>
            <a:chOff x="0" y="0"/>
            <a:chExt cx="5189772" cy="2316322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TextBox 26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266" name="Group 266"/>
          <p:cNvGrpSpPr/>
          <p:nvPr/>
        </p:nvGrpSpPr>
        <p:grpSpPr>
          <a:xfrm rot="5400000">
            <a:off x="95853620" y="3701739"/>
            <a:ext cx="1069831" cy="421854"/>
            <a:chOff x="0" y="0"/>
            <a:chExt cx="1426442" cy="562472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8" name="Group 268"/>
          <p:cNvGrpSpPr/>
          <p:nvPr/>
        </p:nvGrpSpPr>
        <p:grpSpPr>
          <a:xfrm>
            <a:off x="98794826" y="5320596"/>
            <a:ext cx="2987157" cy="403260"/>
            <a:chOff x="0" y="0"/>
            <a:chExt cx="3982876" cy="537680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0" name="TextBox 270"/>
          <p:cNvSpPr txBox="1"/>
          <p:nvPr/>
        </p:nvSpPr>
        <p:spPr>
          <a:xfrm>
            <a:off x="98886250" y="462356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271" name="TextBox 271"/>
          <p:cNvSpPr txBox="1"/>
          <p:nvPr/>
        </p:nvSpPr>
        <p:spPr>
          <a:xfrm>
            <a:off x="91810307" y="7292298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90488300" y="7292298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91810307" y="839941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90488300" y="8399414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75" name="Group 275"/>
          <p:cNvGrpSpPr/>
          <p:nvPr/>
        </p:nvGrpSpPr>
        <p:grpSpPr>
          <a:xfrm>
            <a:off x="31428506" y="6068348"/>
            <a:ext cx="5323162" cy="833306"/>
            <a:chOff x="0" y="0"/>
            <a:chExt cx="7097550" cy="1111074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7097522" cy="1111123"/>
            </a:xfrm>
            <a:custGeom>
              <a:avLst/>
              <a:gdLst/>
              <a:ahLst/>
              <a:cxnLst/>
              <a:rect l="l" t="t" r="r" b="b"/>
              <a:pathLst>
                <a:path w="7097522" h="1111123">
                  <a:moveTo>
                    <a:pt x="0" y="0"/>
                  </a:moveTo>
                  <a:lnTo>
                    <a:pt x="7097522" y="0"/>
                  </a:lnTo>
                  <a:lnTo>
                    <a:pt x="7097522" y="1111123"/>
                  </a:lnTo>
                  <a:lnTo>
                    <a:pt x="0" y="1111123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TextBox 277"/>
            <p:cNvSpPr txBox="1"/>
            <p:nvPr/>
          </p:nvSpPr>
          <p:spPr>
            <a:xfrm>
              <a:off x="0" y="-57150"/>
              <a:ext cx="7097550" cy="116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want to ___ So that ___</a:t>
              </a:r>
            </a:p>
          </p:txBody>
        </p:sp>
      </p:grpSp>
      <p:sp>
        <p:nvSpPr>
          <p:cNvPr id="278" name="TextBox 278"/>
          <p:cNvSpPr txBox="1"/>
          <p:nvPr/>
        </p:nvSpPr>
        <p:spPr>
          <a:xfrm>
            <a:off x="32661239" y="4269375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07" name="Group 3">
            <a:extLst>
              <a:ext uri="{FF2B5EF4-FFF2-40B4-BE49-F238E27FC236}">
                <a16:creationId xmlns:a16="http://schemas.microsoft.com/office/drawing/2014/main" id="{6C784C0D-4F98-7DAC-20F2-F6D3A6767EE3}"/>
              </a:ext>
            </a:extLst>
          </p:cNvPr>
          <p:cNvGrpSpPr/>
          <p:nvPr/>
        </p:nvGrpSpPr>
        <p:grpSpPr>
          <a:xfrm>
            <a:off x="7794392" y="6196713"/>
            <a:ext cx="2133960" cy="2133960"/>
            <a:chOff x="0" y="0"/>
            <a:chExt cx="2845280" cy="2845280"/>
          </a:xfrm>
        </p:grpSpPr>
        <p:sp>
          <p:nvSpPr>
            <p:cNvPr id="108" name="Freeform 4">
              <a:extLst>
                <a:ext uri="{FF2B5EF4-FFF2-40B4-BE49-F238E27FC236}">
                  <a16:creationId xmlns:a16="http://schemas.microsoft.com/office/drawing/2014/main" id="{1E92B943-A822-705D-96CE-B8AEC4D0978E}"/>
                </a:ext>
              </a:extLst>
            </p:cNvPr>
            <p:cNvSpPr/>
            <p:nvPr/>
          </p:nvSpPr>
          <p:spPr>
            <a:xfrm>
              <a:off x="0" y="0"/>
              <a:ext cx="2845308" cy="2845308"/>
            </a:xfrm>
            <a:custGeom>
              <a:avLst/>
              <a:gdLst/>
              <a:ahLst/>
              <a:cxnLst/>
              <a:rect l="l" t="t" r="r" b="b"/>
              <a:pathLst>
                <a:path w="2845308" h="2845308">
                  <a:moveTo>
                    <a:pt x="0" y="1422654"/>
                  </a:moveTo>
                  <a:cubicBezTo>
                    <a:pt x="0" y="636905"/>
                    <a:pt x="636905" y="0"/>
                    <a:pt x="1422654" y="0"/>
                  </a:cubicBezTo>
                  <a:cubicBezTo>
                    <a:pt x="2208403" y="0"/>
                    <a:pt x="2845308" y="636905"/>
                    <a:pt x="2845308" y="1422654"/>
                  </a:cubicBezTo>
                  <a:cubicBezTo>
                    <a:pt x="2845308" y="2208403"/>
                    <a:pt x="2208403" y="2845308"/>
                    <a:pt x="1422654" y="2845308"/>
                  </a:cubicBezTo>
                  <a:cubicBezTo>
                    <a:pt x="636905" y="2845308"/>
                    <a:pt x="0" y="2208403"/>
                    <a:pt x="0" y="1422654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TextBox 5">
              <a:extLst>
                <a:ext uri="{FF2B5EF4-FFF2-40B4-BE49-F238E27FC236}">
                  <a16:creationId xmlns:a16="http://schemas.microsoft.com/office/drawing/2014/main" id="{E3832442-0F47-5D68-1AD8-8A0C35845680}"/>
                </a:ext>
              </a:extLst>
            </p:cNvPr>
            <p:cNvSpPr txBox="1"/>
            <p:nvPr/>
          </p:nvSpPr>
          <p:spPr>
            <a:xfrm>
              <a:off x="0" y="-19050"/>
              <a:ext cx="2845280" cy="2864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DL</a:t>
              </a:r>
            </a:p>
          </p:txBody>
        </p:sp>
      </p:grpSp>
      <p:sp>
        <p:nvSpPr>
          <p:cNvPr id="279" name="AutoShape 2"/>
          <p:cNvSpPr/>
          <p:nvPr/>
        </p:nvSpPr>
        <p:spPr>
          <a:xfrm rot="2299099">
            <a:off x="8140049" y="4452528"/>
            <a:ext cx="1352084" cy="1564848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0" name="AutoShape 2">
            <a:extLst>
              <a:ext uri="{FF2B5EF4-FFF2-40B4-BE49-F238E27FC236}">
                <a16:creationId xmlns:a16="http://schemas.microsoft.com/office/drawing/2014/main" id="{D6191AF5-9C45-BB38-2C91-5159A04F4458}"/>
              </a:ext>
            </a:extLst>
          </p:cNvPr>
          <p:cNvSpPr/>
          <p:nvPr/>
        </p:nvSpPr>
        <p:spPr>
          <a:xfrm rot="2299099" flipV="1">
            <a:off x="8436703" y="5271938"/>
            <a:ext cx="3333785" cy="1231"/>
          </a:xfrm>
          <a:prstGeom prst="line">
            <a:avLst/>
          </a:prstGeom>
          <a:ln w="2857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8" name="Group 98"/>
          <p:cNvGrpSpPr/>
          <p:nvPr/>
        </p:nvGrpSpPr>
        <p:grpSpPr>
          <a:xfrm>
            <a:off x="7017318" y="2894439"/>
            <a:ext cx="3892329" cy="1365840"/>
            <a:chOff x="0" y="0"/>
            <a:chExt cx="5189772" cy="182112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189728" cy="1821180"/>
            </a:xfrm>
            <a:custGeom>
              <a:avLst/>
              <a:gdLst/>
              <a:ahLst/>
              <a:cxnLst/>
              <a:rect l="l" t="t" r="r" b="b"/>
              <a:pathLst>
                <a:path w="5189728" h="1821180">
                  <a:moveTo>
                    <a:pt x="0" y="303530"/>
                  </a:moveTo>
                  <a:cubicBezTo>
                    <a:pt x="0" y="135890"/>
                    <a:pt x="135890" y="0"/>
                    <a:pt x="303530" y="0"/>
                  </a:cubicBezTo>
                  <a:lnTo>
                    <a:pt x="4886198" y="0"/>
                  </a:lnTo>
                  <a:cubicBezTo>
                    <a:pt x="5053838" y="0"/>
                    <a:pt x="5189728" y="135890"/>
                    <a:pt x="5189728" y="303530"/>
                  </a:cubicBezTo>
                  <a:lnTo>
                    <a:pt x="5189728" y="1517650"/>
                  </a:lnTo>
                  <a:cubicBezTo>
                    <a:pt x="5189728" y="1685290"/>
                    <a:pt x="5053838" y="1821180"/>
                    <a:pt x="4886198" y="1821180"/>
                  </a:cubicBezTo>
                  <a:lnTo>
                    <a:pt x="303530" y="1821180"/>
                  </a:lnTo>
                  <a:cubicBezTo>
                    <a:pt x="135890" y="1821180"/>
                    <a:pt x="0" y="1685290"/>
                    <a:pt x="0" y="151765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9525"/>
              <a:ext cx="5189772" cy="1830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Report Generation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F9B8648-DA49-5144-255E-0FFB53ECD219}"/>
              </a:ext>
            </a:extLst>
          </p:cNvPr>
          <p:cNvGrpSpPr/>
          <p:nvPr/>
        </p:nvGrpSpPr>
        <p:grpSpPr>
          <a:xfrm>
            <a:off x="390592" y="699961"/>
            <a:ext cx="13249208" cy="8274158"/>
            <a:chOff x="390592" y="720691"/>
            <a:chExt cx="9055782" cy="5655354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34ECB4F-C25A-E91B-B8FC-32DE631BC8C9}"/>
                </a:ext>
              </a:extLst>
            </p:cNvPr>
            <p:cNvSpPr txBox="1"/>
            <p:nvPr/>
          </p:nvSpPr>
          <p:spPr>
            <a:xfrm>
              <a:off x="390592" y="720691"/>
              <a:ext cx="3780019" cy="56798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8000" b="1">
                  <a:solidFill>
                    <a:schemeClr val="tx2"/>
                  </a:solidFill>
                  <a:latin typeface="DM Serif Display" pitchFamily="2" charset="0"/>
                  <a:ea typeface="Arimo" panose="020B0604020202020204" pitchFamily="34" charset="0"/>
                  <a:cs typeface="Arimo" panose="020B0604020202020204" pitchFamily="34" charset="0"/>
                </a:defRPr>
              </a:lvl1pPr>
            </a:lstStyle>
            <a:p>
              <a:pPr algn="ctr"/>
              <a:r>
                <a:rPr lang="en-US" sz="4800" dirty="0">
                  <a:solidFill>
                    <a:srgbClr val="002A54"/>
                  </a:solidFill>
                  <a:latin typeface="Josefin Sans" pitchFamily="2" charset="77"/>
                  <a:cs typeface="Space Grotesk" pitchFamily="2" charset="77"/>
                </a:rPr>
                <a:t>Market Survey</a:t>
              </a:r>
              <a:endParaRPr lang="en-US" sz="54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endParaRPr>
            </a:p>
          </p:txBody>
        </p:sp>
        <p:sp>
          <p:nvSpPr>
            <p:cNvPr id="204" name="Google Shape;148;p18">
              <a:extLst>
                <a:ext uri="{FF2B5EF4-FFF2-40B4-BE49-F238E27FC236}">
                  <a16:creationId xmlns:a16="http://schemas.microsoft.com/office/drawing/2014/main" id="{8F72B264-0614-03FE-66E4-6E98D5680B78}"/>
                </a:ext>
              </a:extLst>
            </p:cNvPr>
            <p:cNvSpPr/>
            <p:nvPr/>
          </p:nvSpPr>
          <p:spPr>
            <a:xfrm>
              <a:off x="4536669" y="2088186"/>
              <a:ext cx="1589100" cy="7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9;p18">
              <a:extLst>
                <a:ext uri="{FF2B5EF4-FFF2-40B4-BE49-F238E27FC236}">
                  <a16:creationId xmlns:a16="http://schemas.microsoft.com/office/drawing/2014/main" id="{42E7B013-ED75-E5A6-E01C-1F072FD50DB2}"/>
                </a:ext>
              </a:extLst>
            </p:cNvPr>
            <p:cNvSpPr/>
            <p:nvPr/>
          </p:nvSpPr>
          <p:spPr>
            <a:xfrm>
              <a:off x="4536669" y="1090138"/>
              <a:ext cx="1589311" cy="906144"/>
            </a:xfrm>
            <a:prstGeom prst="flowChartOffpage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0;p18">
              <a:extLst>
                <a:ext uri="{FF2B5EF4-FFF2-40B4-BE49-F238E27FC236}">
                  <a16:creationId xmlns:a16="http://schemas.microsoft.com/office/drawing/2014/main" id="{DC78A118-2B95-C67E-9206-AFEEE9675227}"/>
                </a:ext>
              </a:extLst>
            </p:cNvPr>
            <p:cNvSpPr/>
            <p:nvPr/>
          </p:nvSpPr>
          <p:spPr>
            <a:xfrm>
              <a:off x="4536669" y="2972699"/>
              <a:ext cx="1589199" cy="79247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1;p18">
              <a:extLst>
                <a:ext uri="{FF2B5EF4-FFF2-40B4-BE49-F238E27FC236}">
                  <a16:creationId xmlns:a16="http://schemas.microsoft.com/office/drawing/2014/main" id="{00A89C63-2A76-781B-27E1-01FBE29A1E36}"/>
                </a:ext>
              </a:extLst>
            </p:cNvPr>
            <p:cNvSpPr/>
            <p:nvPr/>
          </p:nvSpPr>
          <p:spPr>
            <a:xfrm>
              <a:off x="4536675" y="3835942"/>
              <a:ext cx="1589199" cy="79247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2;p18">
              <a:extLst>
                <a:ext uri="{FF2B5EF4-FFF2-40B4-BE49-F238E27FC236}">
                  <a16:creationId xmlns:a16="http://schemas.microsoft.com/office/drawing/2014/main" id="{AB2B273C-3977-B27D-49C0-4531DE0043AF}"/>
                </a:ext>
              </a:extLst>
            </p:cNvPr>
            <p:cNvSpPr txBox="1"/>
            <p:nvPr/>
          </p:nvSpPr>
          <p:spPr>
            <a:xfrm>
              <a:off x="4828717" y="1365839"/>
              <a:ext cx="1005319" cy="354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Product Sans" panose="020B04030305020402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Taskade</a:t>
              </a:r>
              <a:endParaRPr sz="1600" b="1" dirty="0">
                <a:solidFill>
                  <a:srgbClr val="FFFFFF"/>
                </a:solidFill>
                <a:latin typeface="Product Sans" panose="020B04030305020402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9" name="Google Shape;153;p18">
              <a:extLst>
                <a:ext uri="{FF2B5EF4-FFF2-40B4-BE49-F238E27FC236}">
                  <a16:creationId xmlns:a16="http://schemas.microsoft.com/office/drawing/2014/main" id="{A3395F91-572F-4673-1A60-77B5DD55D408}"/>
                </a:ext>
              </a:extLst>
            </p:cNvPr>
            <p:cNvSpPr/>
            <p:nvPr/>
          </p:nvSpPr>
          <p:spPr>
            <a:xfrm>
              <a:off x="5104893" y="2222458"/>
              <a:ext cx="452842" cy="4528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4;p18">
              <a:extLst>
                <a:ext uri="{FF2B5EF4-FFF2-40B4-BE49-F238E27FC236}">
                  <a16:creationId xmlns:a16="http://schemas.microsoft.com/office/drawing/2014/main" id="{E78C35E5-6A6C-B1A8-20DB-789C93711C64}"/>
                </a:ext>
              </a:extLst>
            </p:cNvPr>
            <p:cNvSpPr/>
            <p:nvPr/>
          </p:nvSpPr>
          <p:spPr>
            <a:xfrm>
              <a:off x="5178477" y="2336878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0;p18">
              <a:extLst>
                <a:ext uri="{FF2B5EF4-FFF2-40B4-BE49-F238E27FC236}">
                  <a16:creationId xmlns:a16="http://schemas.microsoft.com/office/drawing/2014/main" id="{CCC1737B-E0E1-085E-ADE6-231C5A66368A}"/>
                </a:ext>
              </a:extLst>
            </p:cNvPr>
            <p:cNvSpPr/>
            <p:nvPr/>
          </p:nvSpPr>
          <p:spPr>
            <a:xfrm>
              <a:off x="6196821" y="2088186"/>
              <a:ext cx="1589400" cy="7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1;p18">
              <a:extLst>
                <a:ext uri="{FF2B5EF4-FFF2-40B4-BE49-F238E27FC236}">
                  <a16:creationId xmlns:a16="http://schemas.microsoft.com/office/drawing/2014/main" id="{51D662C4-C7C1-7662-072A-F9CD976F7FA8}"/>
                </a:ext>
              </a:extLst>
            </p:cNvPr>
            <p:cNvSpPr/>
            <p:nvPr/>
          </p:nvSpPr>
          <p:spPr>
            <a:xfrm>
              <a:off x="6196821" y="2972699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2;p18">
              <a:extLst>
                <a:ext uri="{FF2B5EF4-FFF2-40B4-BE49-F238E27FC236}">
                  <a16:creationId xmlns:a16="http://schemas.microsoft.com/office/drawing/2014/main" id="{DEA186DE-3E52-0575-7505-F8D20B494282}"/>
                </a:ext>
              </a:extLst>
            </p:cNvPr>
            <p:cNvSpPr/>
            <p:nvPr/>
          </p:nvSpPr>
          <p:spPr>
            <a:xfrm>
              <a:off x="6196827" y="3835942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163;p18">
              <a:extLst>
                <a:ext uri="{FF2B5EF4-FFF2-40B4-BE49-F238E27FC236}">
                  <a16:creationId xmlns:a16="http://schemas.microsoft.com/office/drawing/2014/main" id="{53855443-ECBF-CA17-E451-B3208E055AB4}"/>
                </a:ext>
              </a:extLst>
            </p:cNvPr>
            <p:cNvSpPr/>
            <p:nvPr/>
          </p:nvSpPr>
          <p:spPr>
            <a:xfrm>
              <a:off x="6196821" y="1090138"/>
              <a:ext cx="1589311" cy="90614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4;p18">
              <a:extLst>
                <a:ext uri="{FF2B5EF4-FFF2-40B4-BE49-F238E27FC236}">
                  <a16:creationId xmlns:a16="http://schemas.microsoft.com/office/drawing/2014/main" id="{A143BBDE-EEB3-B4A1-3D85-02B79929D29A}"/>
                </a:ext>
              </a:extLst>
            </p:cNvPr>
            <p:cNvSpPr txBox="1"/>
            <p:nvPr/>
          </p:nvSpPr>
          <p:spPr>
            <a:xfrm>
              <a:off x="6488870" y="1343503"/>
              <a:ext cx="1005215" cy="354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Product Sans" panose="020B04030305020402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Leiga</a:t>
              </a:r>
              <a:endParaRPr sz="1600" b="1" dirty="0">
                <a:solidFill>
                  <a:srgbClr val="FFFFFF"/>
                </a:solidFill>
                <a:latin typeface="Product Sans" panose="020B04030305020402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" name="Google Shape;169;p18">
              <a:extLst>
                <a:ext uri="{FF2B5EF4-FFF2-40B4-BE49-F238E27FC236}">
                  <a16:creationId xmlns:a16="http://schemas.microsoft.com/office/drawing/2014/main" id="{3E734868-258D-4858-E2C5-A95C04BFE311}"/>
                </a:ext>
              </a:extLst>
            </p:cNvPr>
            <p:cNvSpPr/>
            <p:nvPr/>
          </p:nvSpPr>
          <p:spPr>
            <a:xfrm>
              <a:off x="6765071" y="3993071"/>
              <a:ext cx="452842" cy="4528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;p18">
              <a:extLst>
                <a:ext uri="{FF2B5EF4-FFF2-40B4-BE49-F238E27FC236}">
                  <a16:creationId xmlns:a16="http://schemas.microsoft.com/office/drawing/2014/main" id="{640DD711-CF8E-7A5D-BAD4-8DC844215EF3}"/>
                </a:ext>
              </a:extLst>
            </p:cNvPr>
            <p:cNvSpPr/>
            <p:nvPr/>
          </p:nvSpPr>
          <p:spPr>
            <a:xfrm>
              <a:off x="6838655" y="4107491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2;p18">
              <a:extLst>
                <a:ext uri="{FF2B5EF4-FFF2-40B4-BE49-F238E27FC236}">
                  <a16:creationId xmlns:a16="http://schemas.microsoft.com/office/drawing/2014/main" id="{7AAFFC22-70DF-7C40-C4B5-799771F9DABA}"/>
                </a:ext>
              </a:extLst>
            </p:cNvPr>
            <p:cNvSpPr/>
            <p:nvPr/>
          </p:nvSpPr>
          <p:spPr>
            <a:xfrm>
              <a:off x="7856974" y="2088186"/>
              <a:ext cx="1589400" cy="7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3;p18">
              <a:extLst>
                <a:ext uri="{FF2B5EF4-FFF2-40B4-BE49-F238E27FC236}">
                  <a16:creationId xmlns:a16="http://schemas.microsoft.com/office/drawing/2014/main" id="{F6260E2F-C736-99F1-FA77-01AF8E0B4F1B}"/>
                </a:ext>
              </a:extLst>
            </p:cNvPr>
            <p:cNvSpPr/>
            <p:nvPr/>
          </p:nvSpPr>
          <p:spPr>
            <a:xfrm>
              <a:off x="7856974" y="2972699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4;p18">
              <a:extLst>
                <a:ext uri="{FF2B5EF4-FFF2-40B4-BE49-F238E27FC236}">
                  <a16:creationId xmlns:a16="http://schemas.microsoft.com/office/drawing/2014/main" id="{810BA58C-BDBE-F1C0-1C46-E3EB706696C2}"/>
                </a:ext>
              </a:extLst>
            </p:cNvPr>
            <p:cNvSpPr/>
            <p:nvPr/>
          </p:nvSpPr>
          <p:spPr>
            <a:xfrm>
              <a:off x="7856980" y="3835942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5;p18">
              <a:extLst>
                <a:ext uri="{FF2B5EF4-FFF2-40B4-BE49-F238E27FC236}">
                  <a16:creationId xmlns:a16="http://schemas.microsoft.com/office/drawing/2014/main" id="{5D03FE82-1027-8C35-4E95-D182B2A9A12F}"/>
                </a:ext>
              </a:extLst>
            </p:cNvPr>
            <p:cNvSpPr/>
            <p:nvPr/>
          </p:nvSpPr>
          <p:spPr>
            <a:xfrm>
              <a:off x="7856974" y="1090138"/>
              <a:ext cx="1589311" cy="906144"/>
            </a:xfrm>
            <a:prstGeom prst="flowChartOffpageConnector">
              <a:avLst/>
            </a:prstGeom>
            <a:solidFill>
              <a:srgbClr val="007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6;p18">
              <a:extLst>
                <a:ext uri="{FF2B5EF4-FFF2-40B4-BE49-F238E27FC236}">
                  <a16:creationId xmlns:a16="http://schemas.microsoft.com/office/drawing/2014/main" id="{C4E8E82F-CD26-3CD1-7D70-DAB409C67746}"/>
                </a:ext>
              </a:extLst>
            </p:cNvPr>
            <p:cNvSpPr txBox="1"/>
            <p:nvPr/>
          </p:nvSpPr>
          <p:spPr>
            <a:xfrm>
              <a:off x="8149023" y="1363802"/>
              <a:ext cx="1005215" cy="354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Product Sans" panose="020B04030305020402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Aigile</a:t>
              </a:r>
              <a:endParaRPr sz="1600" b="1" dirty="0">
                <a:solidFill>
                  <a:srgbClr val="FFFFFF"/>
                </a:solidFill>
                <a:latin typeface="Product Sans" panose="020B04030305020402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3" name="Google Shape;177;p18">
              <a:extLst>
                <a:ext uri="{FF2B5EF4-FFF2-40B4-BE49-F238E27FC236}">
                  <a16:creationId xmlns:a16="http://schemas.microsoft.com/office/drawing/2014/main" id="{CF89B8D1-50A6-02F0-CDCC-41369F9737E0}"/>
                </a:ext>
              </a:extLst>
            </p:cNvPr>
            <p:cNvSpPr/>
            <p:nvPr/>
          </p:nvSpPr>
          <p:spPr>
            <a:xfrm>
              <a:off x="8425186" y="2222463"/>
              <a:ext cx="452842" cy="452842"/>
            </a:xfrm>
            <a:prstGeom prst="ellipse">
              <a:avLst/>
            </a:prstGeom>
            <a:solidFill>
              <a:srgbClr val="007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8;p18">
              <a:extLst>
                <a:ext uri="{FF2B5EF4-FFF2-40B4-BE49-F238E27FC236}">
                  <a16:creationId xmlns:a16="http://schemas.microsoft.com/office/drawing/2014/main" id="{8A67C849-5844-4E30-FE32-B7AF6293EF06}"/>
                </a:ext>
              </a:extLst>
            </p:cNvPr>
            <p:cNvSpPr/>
            <p:nvPr/>
          </p:nvSpPr>
          <p:spPr>
            <a:xfrm>
              <a:off x="8498769" y="2336883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9;p18">
              <a:extLst>
                <a:ext uri="{FF2B5EF4-FFF2-40B4-BE49-F238E27FC236}">
                  <a16:creationId xmlns:a16="http://schemas.microsoft.com/office/drawing/2014/main" id="{E47983DD-275C-AD86-9855-CCDEFC88EB10}"/>
                </a:ext>
              </a:extLst>
            </p:cNvPr>
            <p:cNvSpPr/>
            <p:nvPr/>
          </p:nvSpPr>
          <p:spPr>
            <a:xfrm>
              <a:off x="8425224" y="3137461"/>
              <a:ext cx="452842" cy="452842"/>
            </a:xfrm>
            <a:prstGeom prst="ellipse">
              <a:avLst/>
            </a:prstGeom>
            <a:solidFill>
              <a:srgbClr val="007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195;p18">
              <a:extLst>
                <a:ext uri="{FF2B5EF4-FFF2-40B4-BE49-F238E27FC236}">
                  <a16:creationId xmlns:a16="http://schemas.microsoft.com/office/drawing/2014/main" id="{D1741A9B-5AE8-6111-2239-0F94AFA53493}"/>
                </a:ext>
              </a:extLst>
            </p:cNvPr>
            <p:cNvGrpSpPr/>
            <p:nvPr/>
          </p:nvGrpSpPr>
          <p:grpSpPr>
            <a:xfrm>
              <a:off x="2876496" y="2972724"/>
              <a:ext cx="1589329" cy="792474"/>
              <a:chOff x="506222" y="3097997"/>
              <a:chExt cx="1570328" cy="783000"/>
            </a:xfrm>
          </p:grpSpPr>
          <p:sp>
            <p:nvSpPr>
              <p:cNvPr id="227" name="Google Shape;196;p18">
                <a:extLst>
                  <a:ext uri="{FF2B5EF4-FFF2-40B4-BE49-F238E27FC236}">
                    <a16:creationId xmlns:a16="http://schemas.microsoft.com/office/drawing/2014/main" id="{16FF8BCC-8944-4C6B-E0D2-30F4319B2A75}"/>
                  </a:ext>
                </a:extLst>
              </p:cNvPr>
              <p:cNvSpPr/>
              <p:nvPr/>
            </p:nvSpPr>
            <p:spPr>
              <a:xfrm>
                <a:off x="506222" y="3097997"/>
                <a:ext cx="1570200" cy="783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97;p18">
                <a:extLst>
                  <a:ext uri="{FF2B5EF4-FFF2-40B4-BE49-F238E27FC236}">
                    <a16:creationId xmlns:a16="http://schemas.microsoft.com/office/drawing/2014/main" id="{2FB03318-8636-BFE9-25B3-C29421B15CFB}"/>
                  </a:ext>
                </a:extLst>
              </p:cNvPr>
              <p:cNvSpPr txBox="1"/>
              <p:nvPr/>
            </p:nvSpPr>
            <p:spPr>
              <a:xfrm>
                <a:off x="506350" y="3232550"/>
                <a:ext cx="15702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Product Sans" panose="020B0403030502040203" pitchFamily="34" charset="0"/>
                    <a:ea typeface="Roboto"/>
                    <a:cs typeface="Roboto"/>
                    <a:sym typeface="Roboto"/>
                  </a:rPr>
                  <a:t>Task Assignment</a:t>
                </a:r>
                <a:endParaRPr b="1" dirty="0">
                  <a:solidFill>
                    <a:srgbClr val="FFFFFF"/>
                  </a:solidFill>
                  <a:latin typeface="Product Sans" panose="020B040303050204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29" name="Google Shape;198;p18">
              <a:extLst>
                <a:ext uri="{FF2B5EF4-FFF2-40B4-BE49-F238E27FC236}">
                  <a16:creationId xmlns:a16="http://schemas.microsoft.com/office/drawing/2014/main" id="{D620024F-E4E2-E7E2-AEEA-7F553486C671}"/>
                </a:ext>
              </a:extLst>
            </p:cNvPr>
            <p:cNvGrpSpPr/>
            <p:nvPr/>
          </p:nvGrpSpPr>
          <p:grpSpPr>
            <a:xfrm>
              <a:off x="2876502" y="3835967"/>
              <a:ext cx="1589323" cy="792474"/>
              <a:chOff x="506228" y="3950920"/>
              <a:chExt cx="1570322" cy="783000"/>
            </a:xfrm>
          </p:grpSpPr>
          <p:sp>
            <p:nvSpPr>
              <p:cNvPr id="230" name="Google Shape;199;p18">
                <a:extLst>
                  <a:ext uri="{FF2B5EF4-FFF2-40B4-BE49-F238E27FC236}">
                    <a16:creationId xmlns:a16="http://schemas.microsoft.com/office/drawing/2014/main" id="{900BC08D-A322-F363-1F5B-0D35D4EB5610}"/>
                  </a:ext>
                </a:extLst>
              </p:cNvPr>
              <p:cNvSpPr/>
              <p:nvPr/>
            </p:nvSpPr>
            <p:spPr>
              <a:xfrm>
                <a:off x="506228" y="3950920"/>
                <a:ext cx="1570200" cy="783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00;p18">
                <a:extLst>
                  <a:ext uri="{FF2B5EF4-FFF2-40B4-BE49-F238E27FC236}">
                    <a16:creationId xmlns:a16="http://schemas.microsoft.com/office/drawing/2014/main" id="{5CEFC27A-375F-68A8-8A6E-28BA49CF8881}"/>
                  </a:ext>
                </a:extLst>
              </p:cNvPr>
              <p:cNvSpPr txBox="1"/>
              <p:nvPr/>
            </p:nvSpPr>
            <p:spPr>
              <a:xfrm flipH="1">
                <a:off x="506350" y="4085475"/>
                <a:ext cx="15702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Product Sans" panose="020B0403030502040203" pitchFamily="34" charset="0"/>
                    <a:ea typeface="Roboto"/>
                    <a:cs typeface="Roboto"/>
                    <a:sym typeface="Roboto"/>
                  </a:rPr>
                  <a:t>Report Generation</a:t>
                </a:r>
                <a:endParaRPr b="1" dirty="0">
                  <a:solidFill>
                    <a:srgbClr val="FFFFFF"/>
                  </a:solidFill>
                  <a:latin typeface="Product Sans" panose="020B040303050204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32" name="Google Shape;201;p18">
              <a:extLst>
                <a:ext uri="{FF2B5EF4-FFF2-40B4-BE49-F238E27FC236}">
                  <a16:creationId xmlns:a16="http://schemas.microsoft.com/office/drawing/2014/main" id="{89901784-810E-DD0E-67AF-4EFE6158C16E}"/>
                </a:ext>
              </a:extLst>
            </p:cNvPr>
            <p:cNvGrpSpPr/>
            <p:nvPr/>
          </p:nvGrpSpPr>
          <p:grpSpPr>
            <a:xfrm>
              <a:off x="2876626" y="2109374"/>
              <a:ext cx="1589195" cy="792600"/>
              <a:chOff x="457156" y="2214868"/>
              <a:chExt cx="1589195" cy="792600"/>
            </a:xfrm>
          </p:grpSpPr>
          <p:sp>
            <p:nvSpPr>
              <p:cNvPr id="233" name="Google Shape;202;p18">
                <a:extLst>
                  <a:ext uri="{FF2B5EF4-FFF2-40B4-BE49-F238E27FC236}">
                    <a16:creationId xmlns:a16="http://schemas.microsoft.com/office/drawing/2014/main" id="{A882111F-0C32-4D94-3F39-3DDA86E4DEE2}"/>
                  </a:ext>
                </a:extLst>
              </p:cNvPr>
              <p:cNvSpPr/>
              <p:nvPr/>
            </p:nvSpPr>
            <p:spPr>
              <a:xfrm>
                <a:off x="457251" y="2214868"/>
                <a:ext cx="1589100" cy="7926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03;p18">
                <a:extLst>
                  <a:ext uri="{FF2B5EF4-FFF2-40B4-BE49-F238E27FC236}">
                    <a16:creationId xmlns:a16="http://schemas.microsoft.com/office/drawing/2014/main" id="{46FDB13D-B5FE-1D15-DEFB-DC14BF7479C8}"/>
                  </a:ext>
                </a:extLst>
              </p:cNvPr>
              <p:cNvSpPr txBox="1"/>
              <p:nvPr/>
            </p:nvSpPr>
            <p:spPr>
              <a:xfrm>
                <a:off x="457156" y="2351124"/>
                <a:ext cx="1589100" cy="5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Product Sans" panose="020B0403030502040203" pitchFamily="34" charset="0"/>
                    <a:ea typeface="Roboto"/>
                    <a:cs typeface="Roboto"/>
                    <a:sym typeface="Roboto"/>
                  </a:rPr>
                  <a:t>Backlog Generation</a:t>
                </a:r>
                <a:endParaRPr b="1" dirty="0">
                  <a:solidFill>
                    <a:srgbClr val="FFFFFF"/>
                  </a:solidFill>
                  <a:latin typeface="Product Sans" panose="020B040303050204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35" name="Google Shape;198;p18">
              <a:extLst>
                <a:ext uri="{FF2B5EF4-FFF2-40B4-BE49-F238E27FC236}">
                  <a16:creationId xmlns:a16="http://schemas.microsoft.com/office/drawing/2014/main" id="{C93611CB-A47B-2A38-8912-6384C95ADEBA}"/>
                </a:ext>
              </a:extLst>
            </p:cNvPr>
            <p:cNvGrpSpPr/>
            <p:nvPr/>
          </p:nvGrpSpPr>
          <p:grpSpPr>
            <a:xfrm>
              <a:off x="2876502" y="4699867"/>
              <a:ext cx="1589323" cy="792474"/>
              <a:chOff x="506228" y="3950920"/>
              <a:chExt cx="1570322" cy="783000"/>
            </a:xfrm>
          </p:grpSpPr>
          <p:sp>
            <p:nvSpPr>
              <p:cNvPr id="236" name="Google Shape;199;p18">
                <a:extLst>
                  <a:ext uri="{FF2B5EF4-FFF2-40B4-BE49-F238E27FC236}">
                    <a16:creationId xmlns:a16="http://schemas.microsoft.com/office/drawing/2014/main" id="{F2312EC7-FE8C-C515-3945-021A5A3DC34D}"/>
                  </a:ext>
                </a:extLst>
              </p:cNvPr>
              <p:cNvSpPr/>
              <p:nvPr/>
            </p:nvSpPr>
            <p:spPr>
              <a:xfrm>
                <a:off x="506228" y="3950920"/>
                <a:ext cx="1570200" cy="783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00;p18">
                <a:extLst>
                  <a:ext uri="{FF2B5EF4-FFF2-40B4-BE49-F238E27FC236}">
                    <a16:creationId xmlns:a16="http://schemas.microsoft.com/office/drawing/2014/main" id="{886FE36D-87CB-9D45-175E-A93C24853E48}"/>
                  </a:ext>
                </a:extLst>
              </p:cNvPr>
              <p:cNvSpPr txBox="1"/>
              <p:nvPr/>
            </p:nvSpPr>
            <p:spPr>
              <a:xfrm flipH="1">
                <a:off x="506350" y="4085475"/>
                <a:ext cx="15702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Product Sans" panose="020B0403030502040203" pitchFamily="34" charset="0"/>
                    <a:ea typeface="Roboto"/>
                    <a:cs typeface="Roboto"/>
                    <a:sym typeface="Roboto"/>
                  </a:rPr>
                  <a:t>Story Point Estimation</a:t>
                </a:r>
                <a:endParaRPr b="1" dirty="0">
                  <a:solidFill>
                    <a:srgbClr val="FFFFFF"/>
                  </a:solidFill>
                  <a:latin typeface="Product Sans" panose="020B040303050204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38" name="Google Shape;198;p18">
              <a:extLst>
                <a:ext uri="{FF2B5EF4-FFF2-40B4-BE49-F238E27FC236}">
                  <a16:creationId xmlns:a16="http://schemas.microsoft.com/office/drawing/2014/main" id="{A05F65D6-83B3-75D3-3B53-968F2A61C23C}"/>
                </a:ext>
              </a:extLst>
            </p:cNvPr>
            <p:cNvGrpSpPr/>
            <p:nvPr/>
          </p:nvGrpSpPr>
          <p:grpSpPr>
            <a:xfrm>
              <a:off x="2873175" y="5581247"/>
              <a:ext cx="1589323" cy="792474"/>
              <a:chOff x="506228" y="3950920"/>
              <a:chExt cx="1570322" cy="783000"/>
            </a:xfrm>
          </p:grpSpPr>
          <p:sp>
            <p:nvSpPr>
              <p:cNvPr id="239" name="Google Shape;199;p18">
                <a:extLst>
                  <a:ext uri="{FF2B5EF4-FFF2-40B4-BE49-F238E27FC236}">
                    <a16:creationId xmlns:a16="http://schemas.microsoft.com/office/drawing/2014/main" id="{5E5B5619-9020-7892-CA03-7E3F9CAA4843}"/>
                  </a:ext>
                </a:extLst>
              </p:cNvPr>
              <p:cNvSpPr/>
              <p:nvPr/>
            </p:nvSpPr>
            <p:spPr>
              <a:xfrm>
                <a:off x="506228" y="3950920"/>
                <a:ext cx="1570200" cy="783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00;p18">
                <a:extLst>
                  <a:ext uri="{FF2B5EF4-FFF2-40B4-BE49-F238E27FC236}">
                    <a16:creationId xmlns:a16="http://schemas.microsoft.com/office/drawing/2014/main" id="{A4CDCB00-6B54-589E-FC58-4A48490D8A12}"/>
                  </a:ext>
                </a:extLst>
              </p:cNvPr>
              <p:cNvSpPr txBox="1"/>
              <p:nvPr/>
            </p:nvSpPr>
            <p:spPr>
              <a:xfrm flipH="1">
                <a:off x="506350" y="4085475"/>
                <a:ext cx="15702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Product Sans" panose="020B0403030502040203" pitchFamily="34" charset="0"/>
                    <a:ea typeface="Roboto"/>
                    <a:cs typeface="Roboto"/>
                    <a:sym typeface="Roboto"/>
                  </a:rPr>
                  <a:t>Risk Assignment</a:t>
                </a:r>
                <a:endParaRPr b="1" dirty="0">
                  <a:solidFill>
                    <a:srgbClr val="FFFFFF"/>
                  </a:solidFill>
                  <a:latin typeface="Product Sans" panose="020B040303050204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" name="Google Shape;178;p18">
              <a:extLst>
                <a:ext uri="{FF2B5EF4-FFF2-40B4-BE49-F238E27FC236}">
                  <a16:creationId xmlns:a16="http://schemas.microsoft.com/office/drawing/2014/main" id="{8E1B8551-7CCF-00E3-DC51-91FC31E8BE19}"/>
                </a:ext>
              </a:extLst>
            </p:cNvPr>
            <p:cNvSpPr/>
            <p:nvPr/>
          </p:nvSpPr>
          <p:spPr>
            <a:xfrm>
              <a:off x="8506389" y="3258903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7;p18">
              <a:extLst>
                <a:ext uri="{FF2B5EF4-FFF2-40B4-BE49-F238E27FC236}">
                  <a16:creationId xmlns:a16="http://schemas.microsoft.com/office/drawing/2014/main" id="{A9475DE9-49C8-1336-243D-54F4EB4883E2}"/>
                </a:ext>
              </a:extLst>
            </p:cNvPr>
            <p:cNvSpPr/>
            <p:nvPr/>
          </p:nvSpPr>
          <p:spPr>
            <a:xfrm>
              <a:off x="8432806" y="3990303"/>
              <a:ext cx="452842" cy="452842"/>
            </a:xfrm>
            <a:prstGeom prst="ellipse">
              <a:avLst/>
            </a:prstGeom>
            <a:solidFill>
              <a:srgbClr val="007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8;p18">
              <a:extLst>
                <a:ext uri="{FF2B5EF4-FFF2-40B4-BE49-F238E27FC236}">
                  <a16:creationId xmlns:a16="http://schemas.microsoft.com/office/drawing/2014/main" id="{5EBC6CA0-B849-E2AF-F2B3-887CC079338E}"/>
                </a:ext>
              </a:extLst>
            </p:cNvPr>
            <p:cNvSpPr/>
            <p:nvPr/>
          </p:nvSpPr>
          <p:spPr>
            <a:xfrm>
              <a:off x="8506389" y="4104723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1;p18">
              <a:extLst>
                <a:ext uri="{FF2B5EF4-FFF2-40B4-BE49-F238E27FC236}">
                  <a16:creationId xmlns:a16="http://schemas.microsoft.com/office/drawing/2014/main" id="{0A14F2E9-0555-25EE-7610-D896A4A37CFC}"/>
                </a:ext>
              </a:extLst>
            </p:cNvPr>
            <p:cNvSpPr/>
            <p:nvPr/>
          </p:nvSpPr>
          <p:spPr>
            <a:xfrm>
              <a:off x="4536669" y="4700963"/>
              <a:ext cx="1589199" cy="79247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62;p18">
              <a:extLst>
                <a:ext uri="{FF2B5EF4-FFF2-40B4-BE49-F238E27FC236}">
                  <a16:creationId xmlns:a16="http://schemas.microsoft.com/office/drawing/2014/main" id="{7885C82B-B311-8A2D-8F72-D30731862CA4}"/>
                </a:ext>
              </a:extLst>
            </p:cNvPr>
            <p:cNvSpPr/>
            <p:nvPr/>
          </p:nvSpPr>
          <p:spPr>
            <a:xfrm>
              <a:off x="6196821" y="4700963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74;p18">
              <a:extLst>
                <a:ext uri="{FF2B5EF4-FFF2-40B4-BE49-F238E27FC236}">
                  <a16:creationId xmlns:a16="http://schemas.microsoft.com/office/drawing/2014/main" id="{B04E7AA3-9E11-7BCE-D651-FF9E7DB4FA12}"/>
                </a:ext>
              </a:extLst>
            </p:cNvPr>
            <p:cNvSpPr/>
            <p:nvPr/>
          </p:nvSpPr>
          <p:spPr>
            <a:xfrm>
              <a:off x="7856974" y="4700963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7;p18">
              <a:extLst>
                <a:ext uri="{FF2B5EF4-FFF2-40B4-BE49-F238E27FC236}">
                  <a16:creationId xmlns:a16="http://schemas.microsoft.com/office/drawing/2014/main" id="{910C88E2-19EE-F130-2AE0-2C4C2FD0B88A}"/>
                </a:ext>
              </a:extLst>
            </p:cNvPr>
            <p:cNvSpPr/>
            <p:nvPr/>
          </p:nvSpPr>
          <p:spPr>
            <a:xfrm>
              <a:off x="8432800" y="4855324"/>
              <a:ext cx="452842" cy="452842"/>
            </a:xfrm>
            <a:prstGeom prst="ellipse">
              <a:avLst/>
            </a:prstGeom>
            <a:solidFill>
              <a:srgbClr val="007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8;p18">
              <a:extLst>
                <a:ext uri="{FF2B5EF4-FFF2-40B4-BE49-F238E27FC236}">
                  <a16:creationId xmlns:a16="http://schemas.microsoft.com/office/drawing/2014/main" id="{24DC980B-93FB-EACB-0C9B-750A30E894DF}"/>
                </a:ext>
              </a:extLst>
            </p:cNvPr>
            <p:cNvSpPr/>
            <p:nvPr/>
          </p:nvSpPr>
          <p:spPr>
            <a:xfrm>
              <a:off x="8506383" y="4969744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51;p18">
              <a:extLst>
                <a:ext uri="{FF2B5EF4-FFF2-40B4-BE49-F238E27FC236}">
                  <a16:creationId xmlns:a16="http://schemas.microsoft.com/office/drawing/2014/main" id="{ED9BDFB2-5DDA-AD1F-CFE3-E49937FE4A74}"/>
                </a:ext>
              </a:extLst>
            </p:cNvPr>
            <p:cNvSpPr/>
            <p:nvPr/>
          </p:nvSpPr>
          <p:spPr>
            <a:xfrm>
              <a:off x="4536669" y="5583571"/>
              <a:ext cx="1589199" cy="79247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62;p18">
              <a:extLst>
                <a:ext uri="{FF2B5EF4-FFF2-40B4-BE49-F238E27FC236}">
                  <a16:creationId xmlns:a16="http://schemas.microsoft.com/office/drawing/2014/main" id="{66CE9BAE-426C-2668-21FB-942B8B618485}"/>
                </a:ext>
              </a:extLst>
            </p:cNvPr>
            <p:cNvSpPr/>
            <p:nvPr/>
          </p:nvSpPr>
          <p:spPr>
            <a:xfrm>
              <a:off x="6196821" y="5583571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169;p18">
              <a:extLst>
                <a:ext uri="{FF2B5EF4-FFF2-40B4-BE49-F238E27FC236}">
                  <a16:creationId xmlns:a16="http://schemas.microsoft.com/office/drawing/2014/main" id="{3FDF6151-1ABC-3A63-14AB-6E6E57CE9968}"/>
                </a:ext>
              </a:extLst>
            </p:cNvPr>
            <p:cNvSpPr/>
            <p:nvPr/>
          </p:nvSpPr>
          <p:spPr>
            <a:xfrm>
              <a:off x="6765065" y="5740700"/>
              <a:ext cx="452842" cy="4528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0;p18">
              <a:extLst>
                <a:ext uri="{FF2B5EF4-FFF2-40B4-BE49-F238E27FC236}">
                  <a16:creationId xmlns:a16="http://schemas.microsoft.com/office/drawing/2014/main" id="{DE0CA26C-51D0-5233-2F0A-A36E165740AC}"/>
                </a:ext>
              </a:extLst>
            </p:cNvPr>
            <p:cNvSpPr/>
            <p:nvPr/>
          </p:nvSpPr>
          <p:spPr>
            <a:xfrm>
              <a:off x="6838649" y="5855120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4;p18">
              <a:extLst>
                <a:ext uri="{FF2B5EF4-FFF2-40B4-BE49-F238E27FC236}">
                  <a16:creationId xmlns:a16="http://schemas.microsoft.com/office/drawing/2014/main" id="{25410EDE-42D0-9033-245F-17EBCC234FBD}"/>
                </a:ext>
              </a:extLst>
            </p:cNvPr>
            <p:cNvSpPr/>
            <p:nvPr/>
          </p:nvSpPr>
          <p:spPr>
            <a:xfrm>
              <a:off x="7856974" y="5583571"/>
              <a:ext cx="1589311" cy="7924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9;p18">
              <a:extLst>
                <a:ext uri="{FF2B5EF4-FFF2-40B4-BE49-F238E27FC236}">
                  <a16:creationId xmlns:a16="http://schemas.microsoft.com/office/drawing/2014/main" id="{99E49E9B-21E8-F3F0-D2AE-5275E0E2C18A}"/>
                </a:ext>
              </a:extLst>
            </p:cNvPr>
            <p:cNvSpPr/>
            <p:nvPr/>
          </p:nvSpPr>
          <p:spPr>
            <a:xfrm>
              <a:off x="5104893" y="3129829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81;p18">
              <a:extLst>
                <a:ext uri="{FF2B5EF4-FFF2-40B4-BE49-F238E27FC236}">
                  <a16:creationId xmlns:a16="http://schemas.microsoft.com/office/drawing/2014/main" id="{B2A9B476-5646-F7D8-556B-FFE1598FDE28}"/>
                </a:ext>
              </a:extLst>
            </p:cNvPr>
            <p:cNvSpPr/>
            <p:nvPr/>
          </p:nvSpPr>
          <p:spPr>
            <a:xfrm>
              <a:off x="5194020" y="3231642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9;p18">
              <a:extLst>
                <a:ext uri="{FF2B5EF4-FFF2-40B4-BE49-F238E27FC236}">
                  <a16:creationId xmlns:a16="http://schemas.microsoft.com/office/drawing/2014/main" id="{A0469B79-70FB-BE3C-2390-A1D9EC7900F0}"/>
                </a:ext>
              </a:extLst>
            </p:cNvPr>
            <p:cNvSpPr/>
            <p:nvPr/>
          </p:nvSpPr>
          <p:spPr>
            <a:xfrm>
              <a:off x="5104893" y="4852552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81;p18">
              <a:extLst>
                <a:ext uri="{FF2B5EF4-FFF2-40B4-BE49-F238E27FC236}">
                  <a16:creationId xmlns:a16="http://schemas.microsoft.com/office/drawing/2014/main" id="{09296F89-F2ED-6A4C-CE49-7110513524BE}"/>
                </a:ext>
              </a:extLst>
            </p:cNvPr>
            <p:cNvSpPr/>
            <p:nvPr/>
          </p:nvSpPr>
          <p:spPr>
            <a:xfrm>
              <a:off x="5194020" y="4954365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9;p18">
              <a:extLst>
                <a:ext uri="{FF2B5EF4-FFF2-40B4-BE49-F238E27FC236}">
                  <a16:creationId xmlns:a16="http://schemas.microsoft.com/office/drawing/2014/main" id="{3660C8A1-18EE-3A7E-3BEE-0EBFFB6FFE3A}"/>
                </a:ext>
              </a:extLst>
            </p:cNvPr>
            <p:cNvSpPr/>
            <p:nvPr/>
          </p:nvSpPr>
          <p:spPr>
            <a:xfrm>
              <a:off x="5104893" y="5736594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81;p18">
              <a:extLst>
                <a:ext uri="{FF2B5EF4-FFF2-40B4-BE49-F238E27FC236}">
                  <a16:creationId xmlns:a16="http://schemas.microsoft.com/office/drawing/2014/main" id="{7790A9AB-BC86-067C-EA9C-889C31977761}"/>
                </a:ext>
              </a:extLst>
            </p:cNvPr>
            <p:cNvSpPr/>
            <p:nvPr/>
          </p:nvSpPr>
          <p:spPr>
            <a:xfrm>
              <a:off x="5194020" y="5838407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9;p18">
              <a:extLst>
                <a:ext uri="{FF2B5EF4-FFF2-40B4-BE49-F238E27FC236}">
                  <a16:creationId xmlns:a16="http://schemas.microsoft.com/office/drawing/2014/main" id="{67E4018C-BC6C-91E1-85F3-8B93997CBA5B}"/>
                </a:ext>
              </a:extLst>
            </p:cNvPr>
            <p:cNvSpPr/>
            <p:nvPr/>
          </p:nvSpPr>
          <p:spPr>
            <a:xfrm>
              <a:off x="6765071" y="3122715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81;p18">
              <a:extLst>
                <a:ext uri="{FF2B5EF4-FFF2-40B4-BE49-F238E27FC236}">
                  <a16:creationId xmlns:a16="http://schemas.microsoft.com/office/drawing/2014/main" id="{12AB266D-6B45-2FF9-1507-A3BFC81A666A}"/>
                </a:ext>
              </a:extLst>
            </p:cNvPr>
            <p:cNvSpPr/>
            <p:nvPr/>
          </p:nvSpPr>
          <p:spPr>
            <a:xfrm>
              <a:off x="6854198" y="3224528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9;p18">
              <a:extLst>
                <a:ext uri="{FF2B5EF4-FFF2-40B4-BE49-F238E27FC236}">
                  <a16:creationId xmlns:a16="http://schemas.microsoft.com/office/drawing/2014/main" id="{CD3DF6E6-60D0-F103-BC26-15DADC12604A}"/>
                </a:ext>
              </a:extLst>
            </p:cNvPr>
            <p:cNvSpPr/>
            <p:nvPr/>
          </p:nvSpPr>
          <p:spPr>
            <a:xfrm>
              <a:off x="6780664" y="4837788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81;p18">
              <a:extLst>
                <a:ext uri="{FF2B5EF4-FFF2-40B4-BE49-F238E27FC236}">
                  <a16:creationId xmlns:a16="http://schemas.microsoft.com/office/drawing/2014/main" id="{A4DAC153-D3E8-6A36-0FC0-104F3BE5E86F}"/>
                </a:ext>
              </a:extLst>
            </p:cNvPr>
            <p:cNvSpPr/>
            <p:nvPr/>
          </p:nvSpPr>
          <p:spPr>
            <a:xfrm>
              <a:off x="6869791" y="4939601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69;p18">
              <a:extLst>
                <a:ext uri="{FF2B5EF4-FFF2-40B4-BE49-F238E27FC236}">
                  <a16:creationId xmlns:a16="http://schemas.microsoft.com/office/drawing/2014/main" id="{CBFF8D81-E9E0-FC76-B36B-3EE3647E8CF7}"/>
                </a:ext>
              </a:extLst>
            </p:cNvPr>
            <p:cNvSpPr/>
            <p:nvPr/>
          </p:nvSpPr>
          <p:spPr>
            <a:xfrm>
              <a:off x="6765071" y="2222458"/>
              <a:ext cx="452842" cy="4528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0;p18">
              <a:extLst>
                <a:ext uri="{FF2B5EF4-FFF2-40B4-BE49-F238E27FC236}">
                  <a16:creationId xmlns:a16="http://schemas.microsoft.com/office/drawing/2014/main" id="{78C9DB8A-583A-ED4A-D4B4-E2E44DEC344A}"/>
                </a:ext>
              </a:extLst>
            </p:cNvPr>
            <p:cNvSpPr/>
            <p:nvPr/>
          </p:nvSpPr>
          <p:spPr>
            <a:xfrm>
              <a:off x="6838655" y="2336878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53;p18">
              <a:extLst>
                <a:ext uri="{FF2B5EF4-FFF2-40B4-BE49-F238E27FC236}">
                  <a16:creationId xmlns:a16="http://schemas.microsoft.com/office/drawing/2014/main" id="{2BA65C4D-674A-1FB5-22E4-7FD90EDCCB27}"/>
                </a:ext>
              </a:extLst>
            </p:cNvPr>
            <p:cNvSpPr/>
            <p:nvPr/>
          </p:nvSpPr>
          <p:spPr>
            <a:xfrm>
              <a:off x="5104893" y="3993071"/>
              <a:ext cx="452842" cy="4528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54;p18">
              <a:extLst>
                <a:ext uri="{FF2B5EF4-FFF2-40B4-BE49-F238E27FC236}">
                  <a16:creationId xmlns:a16="http://schemas.microsoft.com/office/drawing/2014/main" id="{0A1C2C0A-EF3A-817C-937B-C74A22990B87}"/>
                </a:ext>
              </a:extLst>
            </p:cNvPr>
            <p:cNvSpPr/>
            <p:nvPr/>
          </p:nvSpPr>
          <p:spPr>
            <a:xfrm>
              <a:off x="5178477" y="4107491"/>
              <a:ext cx="305675" cy="224001"/>
            </a:xfrm>
            <a:custGeom>
              <a:avLst/>
              <a:gdLst/>
              <a:ahLst/>
              <a:cxnLst/>
              <a:rect l="l" t="t" r="r" b="b"/>
              <a:pathLst>
                <a:path w="7439" h="5452" extrusionOk="0">
                  <a:moveTo>
                    <a:pt x="6688" y="0"/>
                  </a:moveTo>
                  <a:cubicBezTo>
                    <a:pt x="6501" y="0"/>
                    <a:pt x="6317" y="85"/>
                    <a:pt x="6171" y="248"/>
                  </a:cubicBezTo>
                  <a:lnTo>
                    <a:pt x="3103" y="3717"/>
                  </a:lnTo>
                  <a:lnTo>
                    <a:pt x="1301" y="1349"/>
                  </a:lnTo>
                  <a:cubicBezTo>
                    <a:pt x="1183" y="1171"/>
                    <a:pt x="982" y="1075"/>
                    <a:pt x="776" y="1075"/>
                  </a:cubicBezTo>
                  <a:cubicBezTo>
                    <a:pt x="634" y="1075"/>
                    <a:pt x="490" y="1120"/>
                    <a:pt x="367" y="1215"/>
                  </a:cubicBezTo>
                  <a:cubicBezTo>
                    <a:pt x="67" y="1415"/>
                    <a:pt x="0" y="1849"/>
                    <a:pt x="234" y="2149"/>
                  </a:cubicBezTo>
                  <a:lnTo>
                    <a:pt x="2502" y="5185"/>
                  </a:lnTo>
                  <a:cubicBezTo>
                    <a:pt x="2602" y="5352"/>
                    <a:pt x="2802" y="5452"/>
                    <a:pt x="3002" y="5452"/>
                  </a:cubicBezTo>
                  <a:lnTo>
                    <a:pt x="3036" y="5452"/>
                  </a:lnTo>
                  <a:cubicBezTo>
                    <a:pt x="3236" y="5452"/>
                    <a:pt x="3436" y="5385"/>
                    <a:pt x="3570" y="5251"/>
                  </a:cubicBezTo>
                  <a:lnTo>
                    <a:pt x="7205" y="1149"/>
                  </a:lnTo>
                  <a:cubicBezTo>
                    <a:pt x="7439" y="848"/>
                    <a:pt x="7406" y="415"/>
                    <a:pt x="7139" y="181"/>
                  </a:cubicBezTo>
                  <a:cubicBezTo>
                    <a:pt x="7002" y="60"/>
                    <a:pt x="6844" y="0"/>
                    <a:pt x="6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9;p18">
              <a:extLst>
                <a:ext uri="{FF2B5EF4-FFF2-40B4-BE49-F238E27FC236}">
                  <a16:creationId xmlns:a16="http://schemas.microsoft.com/office/drawing/2014/main" id="{4478D13D-2E82-EC79-2A69-81492062188B}"/>
                </a:ext>
              </a:extLst>
            </p:cNvPr>
            <p:cNvSpPr/>
            <p:nvPr/>
          </p:nvSpPr>
          <p:spPr>
            <a:xfrm>
              <a:off x="8427213" y="5745002"/>
              <a:ext cx="452842" cy="4528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81;p18">
              <a:extLst>
                <a:ext uri="{FF2B5EF4-FFF2-40B4-BE49-F238E27FC236}">
                  <a16:creationId xmlns:a16="http://schemas.microsoft.com/office/drawing/2014/main" id="{D71AC7AB-BDB5-6905-370F-86BDB3940B88}"/>
                </a:ext>
              </a:extLst>
            </p:cNvPr>
            <p:cNvSpPr/>
            <p:nvPr/>
          </p:nvSpPr>
          <p:spPr>
            <a:xfrm>
              <a:off x="8516340" y="5846815"/>
              <a:ext cx="274539" cy="274557"/>
            </a:xfrm>
            <a:custGeom>
              <a:avLst/>
              <a:gdLst/>
              <a:ahLst/>
              <a:cxnLst/>
              <a:rect l="l" t="t" r="r" b="b"/>
              <a:pathLst>
                <a:path w="6239" h="6093" extrusionOk="0">
                  <a:moveTo>
                    <a:pt x="763" y="1"/>
                  </a:moveTo>
                  <a:cubicBezTo>
                    <a:pt x="598" y="1"/>
                    <a:pt x="430" y="60"/>
                    <a:pt x="301" y="189"/>
                  </a:cubicBezTo>
                  <a:cubicBezTo>
                    <a:pt x="34" y="422"/>
                    <a:pt x="34" y="889"/>
                    <a:pt x="301" y="1156"/>
                  </a:cubicBezTo>
                  <a:lnTo>
                    <a:pt x="2169" y="3057"/>
                  </a:lnTo>
                  <a:lnTo>
                    <a:pt x="268" y="4925"/>
                  </a:lnTo>
                  <a:cubicBezTo>
                    <a:pt x="1" y="5192"/>
                    <a:pt x="1" y="5593"/>
                    <a:pt x="234" y="5859"/>
                  </a:cubicBezTo>
                  <a:cubicBezTo>
                    <a:pt x="376" y="6001"/>
                    <a:pt x="565" y="6077"/>
                    <a:pt x="751" y="6077"/>
                  </a:cubicBezTo>
                  <a:cubicBezTo>
                    <a:pt x="915" y="6077"/>
                    <a:pt x="1076" y="6018"/>
                    <a:pt x="1202" y="5893"/>
                  </a:cubicBezTo>
                  <a:lnTo>
                    <a:pt x="3103" y="3991"/>
                  </a:lnTo>
                  <a:lnTo>
                    <a:pt x="4971" y="5893"/>
                  </a:lnTo>
                  <a:cubicBezTo>
                    <a:pt x="5104" y="6026"/>
                    <a:pt x="5280" y="6093"/>
                    <a:pt x="5455" y="6093"/>
                  </a:cubicBezTo>
                  <a:cubicBezTo>
                    <a:pt x="5630" y="6093"/>
                    <a:pt x="5805" y="6026"/>
                    <a:pt x="5938" y="5893"/>
                  </a:cubicBezTo>
                  <a:cubicBezTo>
                    <a:pt x="6205" y="5626"/>
                    <a:pt x="6205" y="5192"/>
                    <a:pt x="5938" y="4959"/>
                  </a:cubicBezTo>
                  <a:lnTo>
                    <a:pt x="4070" y="3057"/>
                  </a:lnTo>
                  <a:lnTo>
                    <a:pt x="5972" y="1189"/>
                  </a:lnTo>
                  <a:cubicBezTo>
                    <a:pt x="6239" y="923"/>
                    <a:pt x="6239" y="489"/>
                    <a:pt x="5972" y="222"/>
                  </a:cubicBezTo>
                  <a:cubicBezTo>
                    <a:pt x="5838" y="89"/>
                    <a:pt x="5663" y="22"/>
                    <a:pt x="5488" y="22"/>
                  </a:cubicBezTo>
                  <a:cubicBezTo>
                    <a:pt x="5313" y="22"/>
                    <a:pt x="5138" y="89"/>
                    <a:pt x="5004" y="222"/>
                  </a:cubicBezTo>
                  <a:lnTo>
                    <a:pt x="3136" y="2090"/>
                  </a:lnTo>
                  <a:lnTo>
                    <a:pt x="1235" y="189"/>
                  </a:lnTo>
                  <a:cubicBezTo>
                    <a:pt x="1114" y="68"/>
                    <a:pt x="94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591B-7704-4243-25B8-A516FAFE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BF863BE-F5AC-E008-A9FA-E3430C56DF22}"/>
              </a:ext>
            </a:extLst>
          </p:cNvPr>
          <p:cNvSpPr txBox="1"/>
          <p:nvPr/>
        </p:nvSpPr>
        <p:spPr>
          <a:xfrm>
            <a:off x="52547" y="4302132"/>
            <a:ext cx="287409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8582A72-0C7A-D29A-A679-A71DC3A34FBA}"/>
              </a:ext>
            </a:extLst>
          </p:cNvPr>
          <p:cNvSpPr/>
          <p:nvPr/>
        </p:nvSpPr>
        <p:spPr>
          <a:xfrm>
            <a:off x="6331338" y="3986664"/>
            <a:ext cx="1451841" cy="1451841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87" name="Arrow: U-Turn 86">
            <a:extLst>
              <a:ext uri="{FF2B5EF4-FFF2-40B4-BE49-F238E27FC236}">
                <a16:creationId xmlns:a16="http://schemas.microsoft.com/office/drawing/2014/main" id="{F541E47F-EF65-173D-C913-3A33F9B2831A}"/>
              </a:ext>
            </a:extLst>
          </p:cNvPr>
          <p:cNvSpPr/>
          <p:nvPr/>
        </p:nvSpPr>
        <p:spPr>
          <a:xfrm flipH="1">
            <a:off x="10984464" y="3019948"/>
            <a:ext cx="2553288" cy="1660925"/>
          </a:xfrm>
          <a:prstGeom prst="uturnArrow">
            <a:avLst>
              <a:gd name="adj1" fmla="val 353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1B9537D2-A127-A634-13BF-08A9DE2DF528}"/>
              </a:ext>
            </a:extLst>
          </p:cNvPr>
          <p:cNvSpPr/>
          <p:nvPr/>
        </p:nvSpPr>
        <p:spPr>
          <a:xfrm>
            <a:off x="5077341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BA36B6D-DBE1-8CE3-4EE7-9D4EA12C2139}"/>
              </a:ext>
            </a:extLst>
          </p:cNvPr>
          <p:cNvSpPr/>
          <p:nvPr/>
        </p:nvSpPr>
        <p:spPr>
          <a:xfrm>
            <a:off x="2595476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D5BEC4C5-CAA4-939E-17E9-D56ECCBEE345}"/>
              </a:ext>
            </a:extLst>
          </p:cNvPr>
          <p:cNvSpPr/>
          <p:nvPr/>
        </p:nvSpPr>
        <p:spPr>
          <a:xfrm>
            <a:off x="10308569" y="4612627"/>
            <a:ext cx="3905082" cy="183779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9FE5595E-6546-1AA3-36F2-99356327A018}"/>
              </a:ext>
            </a:extLst>
          </p:cNvPr>
          <p:cNvSpPr/>
          <p:nvPr/>
        </p:nvSpPr>
        <p:spPr>
          <a:xfrm>
            <a:off x="7897860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0519CD-2DBF-AFB1-F28E-1F9F1AB1159F}"/>
              </a:ext>
            </a:extLst>
          </p:cNvPr>
          <p:cNvGrpSpPr/>
          <p:nvPr/>
        </p:nvGrpSpPr>
        <p:grpSpPr>
          <a:xfrm>
            <a:off x="8928251" y="4270186"/>
            <a:ext cx="1408839" cy="1225782"/>
            <a:chOff x="8366395" y="2474534"/>
            <a:chExt cx="1882548" cy="163793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57CF9E-83C6-8D54-4D04-D3E933D3818C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80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85CF62F-0346-CB98-3AB4-DE850D028DCB}"/>
                </a:ext>
              </a:extLst>
            </p:cNvPr>
            <p:cNvSpPr/>
            <p:nvPr/>
          </p:nvSpPr>
          <p:spPr>
            <a:xfrm>
              <a:off x="8870217" y="2534038"/>
              <a:ext cx="874904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8AB1ACF-2F04-A7D8-4DF5-3B3A767F2511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67D21D4-9CE3-0AC7-521B-AE39C31EF627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Graphic 96" descr="Checkmark with solid fill">
              <a:extLst>
                <a:ext uri="{FF2B5EF4-FFF2-40B4-BE49-F238E27FC236}">
                  <a16:creationId xmlns:a16="http://schemas.microsoft.com/office/drawing/2014/main" id="{0A2C856B-EBB1-C082-EC81-0DBBDF076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98" name="Graphic 97" descr="Checkmark with solid fill">
              <a:extLst>
                <a:ext uri="{FF2B5EF4-FFF2-40B4-BE49-F238E27FC236}">
                  <a16:creationId xmlns:a16="http://schemas.microsoft.com/office/drawing/2014/main" id="{FEA2C3D6-965F-104B-0E3B-0EE5FE44F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99" name="Rectangle: Top Corners Rounded 98">
              <a:extLst>
                <a:ext uri="{FF2B5EF4-FFF2-40B4-BE49-F238E27FC236}">
                  <a16:creationId xmlns:a16="http://schemas.microsoft.com/office/drawing/2014/main" id="{21D5A4CC-2DA6-E6D8-8906-A36FAE1A6060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F994668-79EE-EAF1-65DA-59655381225F}"/>
              </a:ext>
            </a:extLst>
          </p:cNvPr>
          <p:cNvGrpSpPr/>
          <p:nvPr/>
        </p:nvGrpSpPr>
        <p:grpSpPr>
          <a:xfrm>
            <a:off x="3671169" y="3969630"/>
            <a:ext cx="1408839" cy="1533854"/>
            <a:chOff x="1341670" y="2072922"/>
            <a:chExt cx="1882548" cy="204959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57B44D8-8A67-A54F-F787-5E88780CA7ED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80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1F510AB-CA7B-9C40-0453-B877AAAE2E68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A2BACF0-3E9E-34B0-A984-3CACA9303F51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BFD70FE-3906-4B82-2901-383A7B982539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5E87470-EC55-BABB-C758-E73FF7F7F84F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0CEC129-E624-162E-2528-081D3E41E5AC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Graphic 106" descr="Checkmark with solid fill">
              <a:extLst>
                <a:ext uri="{FF2B5EF4-FFF2-40B4-BE49-F238E27FC236}">
                  <a16:creationId xmlns:a16="http://schemas.microsoft.com/office/drawing/2014/main" id="{90B69DAC-F148-0746-C987-A1F82C945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108" name="Graphic 107" descr="Checkmark with solid fill">
              <a:extLst>
                <a:ext uri="{FF2B5EF4-FFF2-40B4-BE49-F238E27FC236}">
                  <a16:creationId xmlns:a16="http://schemas.microsoft.com/office/drawing/2014/main" id="{581FFAA3-1C77-5D33-EE28-A7FC4A68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109" name="Graphic 108" descr="Checkmark with solid fill">
              <a:extLst>
                <a:ext uri="{FF2B5EF4-FFF2-40B4-BE49-F238E27FC236}">
                  <a16:creationId xmlns:a16="http://schemas.microsoft.com/office/drawing/2014/main" id="{7CAD08CC-4EE2-E2BB-AEF9-A03D60A3E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110" name="Graphic 109" descr="Checkmark with solid fill">
              <a:extLst>
                <a:ext uri="{FF2B5EF4-FFF2-40B4-BE49-F238E27FC236}">
                  <a16:creationId xmlns:a16="http://schemas.microsoft.com/office/drawing/2014/main" id="{48C5C038-7521-D7F1-A477-A80DD59D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111" name="Rectangle: Top Corners Rounded 110">
              <a:extLst>
                <a:ext uri="{FF2B5EF4-FFF2-40B4-BE49-F238E27FC236}">
                  <a16:creationId xmlns:a16="http://schemas.microsoft.com/office/drawing/2014/main" id="{E66E706B-F6B0-1F9E-279A-B8FE031F96A0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DA1B171-9A3E-A6E8-2B86-E78695EF8547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C1B4E7F-618C-FAF9-125C-5C396F2D5C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Graphic 113" descr="Checkmark with solid fill">
              <a:extLst>
                <a:ext uri="{FF2B5EF4-FFF2-40B4-BE49-F238E27FC236}">
                  <a16:creationId xmlns:a16="http://schemas.microsoft.com/office/drawing/2014/main" id="{0125390B-B9FF-E920-FCC2-2B02121E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115" name="Graphic 114" descr="Checkmark with solid fill">
              <a:extLst>
                <a:ext uri="{FF2B5EF4-FFF2-40B4-BE49-F238E27FC236}">
                  <a16:creationId xmlns:a16="http://schemas.microsoft.com/office/drawing/2014/main" id="{82A61284-02E1-302A-8E6F-B0C9F5FCA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D4B06857-A797-EACC-E0C8-305063228418}"/>
              </a:ext>
            </a:extLst>
          </p:cNvPr>
          <p:cNvSpPr txBox="1"/>
          <p:nvPr/>
        </p:nvSpPr>
        <p:spPr>
          <a:xfrm>
            <a:off x="11556689" y="3312078"/>
            <a:ext cx="140883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7E9AED1-BC75-83F5-2A23-C2A3EF57ECAC}"/>
              </a:ext>
            </a:extLst>
          </p:cNvPr>
          <p:cNvSpPr/>
          <p:nvPr/>
        </p:nvSpPr>
        <p:spPr>
          <a:xfrm>
            <a:off x="13232375" y="2657835"/>
            <a:ext cx="996513" cy="996513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Josefin Sans" pitchFamily="2" charset="0"/>
              </a:rPr>
              <a:t>Daily Scrum</a:t>
            </a:r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FFE3D3C0-3033-C498-9F9E-78BD8FA7B1B3}"/>
              </a:ext>
            </a:extLst>
          </p:cNvPr>
          <p:cNvSpPr/>
          <p:nvPr/>
        </p:nvSpPr>
        <p:spPr>
          <a:xfrm rot="3001219">
            <a:off x="12796805" y="2396077"/>
            <a:ext cx="1625715" cy="1832549"/>
          </a:xfrm>
          <a:prstGeom prst="arc">
            <a:avLst>
              <a:gd name="adj1" fmla="val 8670693"/>
              <a:gd name="adj2" fmla="val 1822829"/>
            </a:avLst>
          </a:prstGeom>
          <a:ln w="28575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6699F81-FCB8-38A7-72E7-ACAC62D848C9}"/>
              </a:ext>
            </a:extLst>
          </p:cNvPr>
          <p:cNvSpPr/>
          <p:nvPr/>
        </p:nvSpPr>
        <p:spPr>
          <a:xfrm>
            <a:off x="14427774" y="4145933"/>
            <a:ext cx="1236690" cy="1052730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53B1152-3944-BA9B-5F0D-B7863BC9C9BB}"/>
              </a:ext>
            </a:extLst>
          </p:cNvPr>
          <p:cNvSpPr txBox="1"/>
          <p:nvPr/>
        </p:nvSpPr>
        <p:spPr>
          <a:xfrm>
            <a:off x="13960574" y="2506391"/>
            <a:ext cx="140883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sz="1650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sz="1650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F3B5283B-FD9C-A85C-9E32-957D465C5D09}"/>
              </a:ext>
            </a:extLst>
          </p:cNvPr>
          <p:cNvSpPr/>
          <p:nvPr/>
        </p:nvSpPr>
        <p:spPr>
          <a:xfrm>
            <a:off x="15936758" y="4607081"/>
            <a:ext cx="1912614" cy="201192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5B3F77-202E-C979-1674-24AA71D65CCE}"/>
              </a:ext>
            </a:extLst>
          </p:cNvPr>
          <p:cNvSpPr txBox="1"/>
          <p:nvPr/>
        </p:nvSpPr>
        <p:spPr>
          <a:xfrm>
            <a:off x="16247591" y="4094892"/>
            <a:ext cx="14088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EA1BB-B41D-72BC-FF47-F033AFD0921E}"/>
              </a:ext>
            </a:extLst>
          </p:cNvPr>
          <p:cNvSpPr txBox="1"/>
          <p:nvPr/>
        </p:nvSpPr>
        <p:spPr>
          <a:xfrm>
            <a:off x="5918601" y="5760443"/>
            <a:ext cx="14088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015ED2E-602E-9F5F-35A6-C961B2B37C2D}"/>
              </a:ext>
            </a:extLst>
          </p:cNvPr>
          <p:cNvSpPr/>
          <p:nvPr/>
        </p:nvSpPr>
        <p:spPr>
          <a:xfrm rot="12202094">
            <a:off x="4899341" y="5635901"/>
            <a:ext cx="1057748" cy="195405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529306-07FC-8C3D-1491-2BE7FC7A4FFF}"/>
              </a:ext>
            </a:extLst>
          </p:cNvPr>
          <p:cNvSpPr/>
          <p:nvPr/>
        </p:nvSpPr>
        <p:spPr>
          <a:xfrm>
            <a:off x="10337089" y="14056008"/>
            <a:ext cx="1941932" cy="86673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Josefin Sans" pitchFamily="2" charset="0"/>
              </a:rPr>
              <a:t>Task Assignment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20F654-6BA3-172F-C4BA-5C607D50CE63}"/>
              </a:ext>
            </a:extLst>
          </p:cNvPr>
          <p:cNvSpPr/>
          <p:nvPr/>
        </p:nvSpPr>
        <p:spPr>
          <a:xfrm>
            <a:off x="16277993" y="13788038"/>
            <a:ext cx="1573973" cy="201192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571BE-8F3D-4D9F-6F2E-B6A1D6298676}"/>
              </a:ext>
            </a:extLst>
          </p:cNvPr>
          <p:cNvSpPr txBox="1"/>
          <p:nvPr/>
        </p:nvSpPr>
        <p:spPr>
          <a:xfrm>
            <a:off x="16075972" y="13422237"/>
            <a:ext cx="173999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Stakeholders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B0D1A6-7D31-E549-BDE4-FBA35B5516B3}"/>
              </a:ext>
            </a:extLst>
          </p:cNvPr>
          <p:cNvSpPr/>
          <p:nvPr/>
        </p:nvSpPr>
        <p:spPr>
          <a:xfrm rot="7295926">
            <a:off x="8429680" y="11441995"/>
            <a:ext cx="1057748" cy="195405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E5258E-033F-7835-9062-43C6223BC36E}"/>
              </a:ext>
            </a:extLst>
          </p:cNvPr>
          <p:cNvSpPr/>
          <p:nvPr/>
        </p:nvSpPr>
        <p:spPr>
          <a:xfrm>
            <a:off x="9167420" y="14384520"/>
            <a:ext cx="1026873" cy="209709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6D67165-CD1A-2CBC-E940-0644C03BB3D9}"/>
              </a:ext>
            </a:extLst>
          </p:cNvPr>
          <p:cNvSpPr/>
          <p:nvPr/>
        </p:nvSpPr>
        <p:spPr>
          <a:xfrm rot="13870718">
            <a:off x="9808216" y="11428750"/>
            <a:ext cx="1057748" cy="195405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22" name="Picture 4" descr="Database Generic Blue icon | Freepik">
            <a:extLst>
              <a:ext uri="{FF2B5EF4-FFF2-40B4-BE49-F238E27FC236}">
                <a16:creationId xmlns:a16="http://schemas.microsoft.com/office/drawing/2014/main" id="{46622001-4503-013E-34EA-0D341EC5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82" y="13886600"/>
            <a:ext cx="1026873" cy="102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BC3A0C-6D31-1B60-03DB-91490C54B6E8}"/>
              </a:ext>
            </a:extLst>
          </p:cNvPr>
          <p:cNvSpPr txBox="1"/>
          <p:nvPr/>
        </p:nvSpPr>
        <p:spPr>
          <a:xfrm>
            <a:off x="14757677" y="10698480"/>
            <a:ext cx="17399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Meeting Transcript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CAF4A8-E558-E94E-9698-9CB12118CBE7}"/>
              </a:ext>
            </a:extLst>
          </p:cNvPr>
          <p:cNvSpPr txBox="1"/>
          <p:nvPr/>
        </p:nvSpPr>
        <p:spPr>
          <a:xfrm>
            <a:off x="-3453287" y="7800279"/>
            <a:ext cx="26332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latin typeface="Josefin Sans" pitchFamily="2" charset="0"/>
              </a:rPr>
              <a:t>Fully Implemented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507986-7F7E-F648-0722-B7FA650E3AEE}"/>
              </a:ext>
            </a:extLst>
          </p:cNvPr>
          <p:cNvSpPr txBox="1"/>
          <p:nvPr/>
        </p:nvSpPr>
        <p:spPr>
          <a:xfrm>
            <a:off x="-3451007" y="8314931"/>
            <a:ext cx="26332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latin typeface="Josefin Sans" pitchFamily="2" charset="0"/>
              </a:rPr>
              <a:t>50% ready made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49C97B-E7CF-4153-D734-0913E73A3B94}"/>
              </a:ext>
            </a:extLst>
          </p:cNvPr>
          <p:cNvSpPr/>
          <p:nvPr/>
        </p:nvSpPr>
        <p:spPr>
          <a:xfrm>
            <a:off x="-4072489" y="7782287"/>
            <a:ext cx="654752" cy="412871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latin typeface="Josefin Sans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DDC121-9CDF-53E1-C014-21E4791245EF}"/>
              </a:ext>
            </a:extLst>
          </p:cNvPr>
          <p:cNvSpPr/>
          <p:nvPr/>
        </p:nvSpPr>
        <p:spPr>
          <a:xfrm>
            <a:off x="-4072487" y="8315878"/>
            <a:ext cx="654752" cy="4128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latin typeface="Josefi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06D479-1399-68C1-3BE6-8B894DA408D7}"/>
              </a:ext>
            </a:extLst>
          </p:cNvPr>
          <p:cNvSpPr txBox="1"/>
          <p:nvPr/>
        </p:nvSpPr>
        <p:spPr>
          <a:xfrm>
            <a:off x="306445" y="1172991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Block Diagram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0C9CD3B-EAF1-9FF2-FC52-AAA2C98A87FB}"/>
              </a:ext>
            </a:extLst>
          </p:cNvPr>
          <p:cNvSpPr/>
          <p:nvPr/>
        </p:nvSpPr>
        <p:spPr>
          <a:xfrm rot="5400000">
            <a:off x="14530793" y="10994471"/>
            <a:ext cx="735648" cy="209894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ABBF7-6B84-1E87-AE5E-5A26530B1AC7}"/>
              </a:ext>
            </a:extLst>
          </p:cNvPr>
          <p:cNvSpPr txBox="1"/>
          <p:nvPr/>
        </p:nvSpPr>
        <p:spPr>
          <a:xfrm>
            <a:off x="7783179" y="14618864"/>
            <a:ext cx="1408839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50" dirty="0">
                <a:solidFill>
                  <a:srgbClr val="003B76"/>
                </a:solidFill>
                <a:latin typeface="Josefin Sans" pitchFamily="2" charset="0"/>
              </a:rPr>
              <a:t>Task Assignment Model</a:t>
            </a:r>
            <a:endParaRPr lang="en-US" sz="1650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783CEB-BDFE-95CA-06B9-8F40BE90ABAC}"/>
              </a:ext>
            </a:extLst>
          </p:cNvPr>
          <p:cNvSpPr/>
          <p:nvPr/>
        </p:nvSpPr>
        <p:spPr>
          <a:xfrm>
            <a:off x="13884410" y="14478678"/>
            <a:ext cx="2238309" cy="86673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50" dirty="0">
                <a:latin typeface="Josefin Sans" pitchFamily="2" charset="0"/>
              </a:rPr>
              <a:t>Meeting Summarization</a:t>
            </a:r>
            <a:endParaRPr lang="en-US" sz="1650" dirty="0"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4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4FC40-6B27-D482-26E3-5BDA011B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5BFA89BD-3A4B-95F7-7D22-CE3582BC9420}"/>
              </a:ext>
            </a:extLst>
          </p:cNvPr>
          <p:cNvSpPr txBox="1"/>
          <p:nvPr/>
        </p:nvSpPr>
        <p:spPr>
          <a:xfrm>
            <a:off x="52547" y="3307850"/>
            <a:ext cx="287409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7AC33F-0AE4-E9C4-DE2A-126AF10CC8C9}"/>
              </a:ext>
            </a:extLst>
          </p:cNvPr>
          <p:cNvSpPr/>
          <p:nvPr/>
        </p:nvSpPr>
        <p:spPr>
          <a:xfrm rot="5400000">
            <a:off x="1241137" y="3890761"/>
            <a:ext cx="31718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84E4E5D-7A2D-A5C1-187B-613E4FABBDFE}"/>
              </a:ext>
            </a:extLst>
          </p:cNvPr>
          <p:cNvSpPr/>
          <p:nvPr/>
        </p:nvSpPr>
        <p:spPr>
          <a:xfrm>
            <a:off x="454102" y="4201748"/>
            <a:ext cx="1941932" cy="86673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Josefin Sans" pitchFamily="2" charset="0"/>
              </a:rPr>
              <a:t>Backlog Generation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022E0A5-E7F2-BC8A-ACCF-345350C8D840}"/>
              </a:ext>
            </a:extLst>
          </p:cNvPr>
          <p:cNvSpPr/>
          <p:nvPr/>
        </p:nvSpPr>
        <p:spPr>
          <a:xfrm>
            <a:off x="6331338" y="3986664"/>
            <a:ext cx="1451841" cy="1451841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87" name="Arrow: U-Turn 86">
            <a:extLst>
              <a:ext uri="{FF2B5EF4-FFF2-40B4-BE49-F238E27FC236}">
                <a16:creationId xmlns:a16="http://schemas.microsoft.com/office/drawing/2014/main" id="{CB8A8287-DCBC-7C7A-663C-3B9F3564B103}"/>
              </a:ext>
            </a:extLst>
          </p:cNvPr>
          <p:cNvSpPr/>
          <p:nvPr/>
        </p:nvSpPr>
        <p:spPr>
          <a:xfrm flipH="1">
            <a:off x="10984464" y="3019948"/>
            <a:ext cx="2553288" cy="1660925"/>
          </a:xfrm>
          <a:prstGeom prst="uturnArrow">
            <a:avLst>
              <a:gd name="adj1" fmla="val 353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5C9FB4F-20B1-B622-3222-7F79D2D83968}"/>
              </a:ext>
            </a:extLst>
          </p:cNvPr>
          <p:cNvSpPr/>
          <p:nvPr/>
        </p:nvSpPr>
        <p:spPr>
          <a:xfrm>
            <a:off x="5077341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C851E141-5DD7-1E74-1498-BF6C2B83F3A2}"/>
              </a:ext>
            </a:extLst>
          </p:cNvPr>
          <p:cNvSpPr/>
          <p:nvPr/>
        </p:nvSpPr>
        <p:spPr>
          <a:xfrm>
            <a:off x="2595476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7F86F94-00CA-0A9F-DCA2-8F962C245D32}"/>
              </a:ext>
            </a:extLst>
          </p:cNvPr>
          <p:cNvSpPr/>
          <p:nvPr/>
        </p:nvSpPr>
        <p:spPr>
          <a:xfrm>
            <a:off x="10308569" y="4612627"/>
            <a:ext cx="3905082" cy="183779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AFF1144-B46F-56DC-1925-3D395F0A4041}"/>
              </a:ext>
            </a:extLst>
          </p:cNvPr>
          <p:cNvSpPr/>
          <p:nvPr/>
        </p:nvSpPr>
        <p:spPr>
          <a:xfrm>
            <a:off x="7897860" y="4628548"/>
            <a:ext cx="110019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A98BE8E-4866-34BA-69DE-5F346FAD624E}"/>
              </a:ext>
            </a:extLst>
          </p:cNvPr>
          <p:cNvGrpSpPr/>
          <p:nvPr/>
        </p:nvGrpSpPr>
        <p:grpSpPr>
          <a:xfrm>
            <a:off x="8928251" y="4270186"/>
            <a:ext cx="1408839" cy="1225782"/>
            <a:chOff x="8366395" y="2474534"/>
            <a:chExt cx="1882548" cy="163793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2941BB-B011-2583-2A2B-B14B3865DEA4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801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6E9DE7E0-0DC1-FDC8-F0B8-83FDAD1DA12F}"/>
                </a:ext>
              </a:extLst>
            </p:cNvPr>
            <p:cNvSpPr/>
            <p:nvPr/>
          </p:nvSpPr>
          <p:spPr>
            <a:xfrm>
              <a:off x="8870217" y="2534038"/>
              <a:ext cx="874904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17B1508-B9E5-845A-0A01-8DB56B19E5AA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7B8631-459F-1CE7-BD46-4DDF7C262803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Graphic 96" descr="Checkmark with solid fill">
              <a:extLst>
                <a:ext uri="{FF2B5EF4-FFF2-40B4-BE49-F238E27FC236}">
                  <a16:creationId xmlns:a16="http://schemas.microsoft.com/office/drawing/2014/main" id="{65891D94-60BC-C38C-D18F-28FFEAC4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98" name="Graphic 97" descr="Checkmark with solid fill">
              <a:extLst>
                <a:ext uri="{FF2B5EF4-FFF2-40B4-BE49-F238E27FC236}">
                  <a16:creationId xmlns:a16="http://schemas.microsoft.com/office/drawing/2014/main" id="{D09657BA-1B84-B512-1A75-C50FF2A9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99" name="Rectangle: Top Corners Rounded 98">
              <a:extLst>
                <a:ext uri="{FF2B5EF4-FFF2-40B4-BE49-F238E27FC236}">
                  <a16:creationId xmlns:a16="http://schemas.microsoft.com/office/drawing/2014/main" id="{7469548F-B092-08A6-D5F1-1220CAA98AE3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D6196BA-EB7E-695A-9504-9A142DC524B1}"/>
              </a:ext>
            </a:extLst>
          </p:cNvPr>
          <p:cNvGrpSpPr/>
          <p:nvPr/>
        </p:nvGrpSpPr>
        <p:grpSpPr>
          <a:xfrm>
            <a:off x="3671169" y="3969630"/>
            <a:ext cx="1408839" cy="1533854"/>
            <a:chOff x="1341670" y="2072922"/>
            <a:chExt cx="1882548" cy="204959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8E433C4-B2A8-0DF1-6539-4AB3D0821508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80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5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1CE54D3-9D02-2890-36B9-32AB40E74601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BD451EC-678B-D464-C7F8-4994AF6E0FFD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36F8C0A-5CF0-002C-9E99-AB0C2EF99641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CD47053-2FE0-86E7-F471-1BB56E287FDB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C6C1C6B-5754-0F35-594F-0BEAF64A9DAC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Graphic 106" descr="Checkmark with solid fill">
              <a:extLst>
                <a:ext uri="{FF2B5EF4-FFF2-40B4-BE49-F238E27FC236}">
                  <a16:creationId xmlns:a16="http://schemas.microsoft.com/office/drawing/2014/main" id="{F46A258C-92DC-25D4-436D-8CAC75AF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108" name="Graphic 107" descr="Checkmark with solid fill">
              <a:extLst>
                <a:ext uri="{FF2B5EF4-FFF2-40B4-BE49-F238E27FC236}">
                  <a16:creationId xmlns:a16="http://schemas.microsoft.com/office/drawing/2014/main" id="{C61F086B-311C-E4A5-A6BB-288AC826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109" name="Graphic 108" descr="Checkmark with solid fill">
              <a:extLst>
                <a:ext uri="{FF2B5EF4-FFF2-40B4-BE49-F238E27FC236}">
                  <a16:creationId xmlns:a16="http://schemas.microsoft.com/office/drawing/2014/main" id="{213E9F98-AECF-9C45-2A66-DAFC5B92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110" name="Graphic 109" descr="Checkmark with solid fill">
              <a:extLst>
                <a:ext uri="{FF2B5EF4-FFF2-40B4-BE49-F238E27FC236}">
                  <a16:creationId xmlns:a16="http://schemas.microsoft.com/office/drawing/2014/main" id="{D7F2EC58-E546-8614-45E2-3F762E9B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111" name="Rectangle: Top Corners Rounded 110">
              <a:extLst>
                <a:ext uri="{FF2B5EF4-FFF2-40B4-BE49-F238E27FC236}">
                  <a16:creationId xmlns:a16="http://schemas.microsoft.com/office/drawing/2014/main" id="{D3A168EE-A672-49CA-128B-68740783916F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63C8680-A19F-7A40-632F-5833E3C05238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EA367D3-4D42-E0E2-3DD6-014D5FA9B2B8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Graphic 113" descr="Checkmark with solid fill">
              <a:extLst>
                <a:ext uri="{FF2B5EF4-FFF2-40B4-BE49-F238E27FC236}">
                  <a16:creationId xmlns:a16="http://schemas.microsoft.com/office/drawing/2014/main" id="{2AD8297F-CB7B-31EB-9998-0F08BEA04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115" name="Graphic 114" descr="Checkmark with solid fill">
              <a:extLst>
                <a:ext uri="{FF2B5EF4-FFF2-40B4-BE49-F238E27FC236}">
                  <a16:creationId xmlns:a16="http://schemas.microsoft.com/office/drawing/2014/main" id="{955ECDF7-3ADC-B58D-234C-F54229224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946AFA9-7C75-6A4C-2C50-E1CDE3A35C2E}"/>
              </a:ext>
            </a:extLst>
          </p:cNvPr>
          <p:cNvSpPr txBox="1"/>
          <p:nvPr/>
        </p:nvSpPr>
        <p:spPr>
          <a:xfrm>
            <a:off x="11556689" y="3312078"/>
            <a:ext cx="140883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18A8BF6-C2DD-94AE-F750-DAB714FE2146}"/>
              </a:ext>
            </a:extLst>
          </p:cNvPr>
          <p:cNvSpPr/>
          <p:nvPr/>
        </p:nvSpPr>
        <p:spPr>
          <a:xfrm>
            <a:off x="13232375" y="2657835"/>
            <a:ext cx="996513" cy="996513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Josefin Sans" pitchFamily="2" charset="0"/>
              </a:rPr>
              <a:t>Daily Scrum</a:t>
            </a:r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B876E6EB-D488-075F-6D0D-F425E136B306}"/>
              </a:ext>
            </a:extLst>
          </p:cNvPr>
          <p:cNvSpPr/>
          <p:nvPr/>
        </p:nvSpPr>
        <p:spPr>
          <a:xfrm rot="3001219">
            <a:off x="12796805" y="2396077"/>
            <a:ext cx="1625715" cy="1832549"/>
          </a:xfrm>
          <a:prstGeom prst="arc">
            <a:avLst>
              <a:gd name="adj1" fmla="val 8670693"/>
              <a:gd name="adj2" fmla="val 1822829"/>
            </a:avLst>
          </a:prstGeom>
          <a:ln w="28575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6B8F77C-CF68-D679-292E-8CAC2EF4AD1D}"/>
              </a:ext>
            </a:extLst>
          </p:cNvPr>
          <p:cNvSpPr/>
          <p:nvPr/>
        </p:nvSpPr>
        <p:spPr>
          <a:xfrm>
            <a:off x="14427774" y="4145933"/>
            <a:ext cx="1236690" cy="1052730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CF95911-BC94-60A0-8AA5-0CA4EA9F12B7}"/>
              </a:ext>
            </a:extLst>
          </p:cNvPr>
          <p:cNvSpPr txBox="1"/>
          <p:nvPr/>
        </p:nvSpPr>
        <p:spPr>
          <a:xfrm>
            <a:off x="13960574" y="2506391"/>
            <a:ext cx="140883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sz="1650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sz="1650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D22A9626-1B1C-2D4A-6028-734931DC34F8}"/>
              </a:ext>
            </a:extLst>
          </p:cNvPr>
          <p:cNvSpPr/>
          <p:nvPr/>
        </p:nvSpPr>
        <p:spPr>
          <a:xfrm>
            <a:off x="15936758" y="4607081"/>
            <a:ext cx="1912614" cy="201192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FF63ABA-A5A4-AA0F-67CD-A6DBD30F8421}"/>
              </a:ext>
            </a:extLst>
          </p:cNvPr>
          <p:cNvSpPr txBox="1"/>
          <p:nvPr/>
        </p:nvSpPr>
        <p:spPr>
          <a:xfrm>
            <a:off x="16247591" y="4094892"/>
            <a:ext cx="14088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7D1C34D-8CE0-F837-250F-5E1FFDA71250}"/>
              </a:ext>
            </a:extLst>
          </p:cNvPr>
          <p:cNvSpPr/>
          <p:nvPr/>
        </p:nvSpPr>
        <p:spPr>
          <a:xfrm>
            <a:off x="6066734" y="2690090"/>
            <a:ext cx="1941932" cy="86673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Josefin Sans" pitchFamily="2" charset="0"/>
              </a:rPr>
              <a:t>Story Point Estimation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02FA551B-0E41-FD05-4460-2BA24D3354CC}"/>
              </a:ext>
            </a:extLst>
          </p:cNvPr>
          <p:cNvSpPr/>
          <p:nvPr/>
        </p:nvSpPr>
        <p:spPr>
          <a:xfrm>
            <a:off x="4346227" y="3165252"/>
            <a:ext cx="1587926" cy="513276"/>
          </a:xfrm>
          <a:prstGeom prst="bentArrow">
            <a:avLst>
              <a:gd name="adj1" fmla="val 9948"/>
              <a:gd name="adj2" fmla="val 15800"/>
              <a:gd name="adj3" fmla="val 50000"/>
              <a:gd name="adj4" fmla="val 35845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A5FB29A-D497-3DD7-8783-C450782B1C77}"/>
              </a:ext>
            </a:extLst>
          </p:cNvPr>
          <p:cNvSpPr/>
          <p:nvPr/>
        </p:nvSpPr>
        <p:spPr>
          <a:xfrm rot="5400000">
            <a:off x="6888935" y="3657739"/>
            <a:ext cx="317189" cy="17972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1DCE0D-BA1C-382D-0A88-F6AE5D35C0A4}"/>
              </a:ext>
            </a:extLst>
          </p:cNvPr>
          <p:cNvSpPr txBox="1"/>
          <p:nvPr/>
        </p:nvSpPr>
        <p:spPr>
          <a:xfrm>
            <a:off x="5918601" y="5760443"/>
            <a:ext cx="140883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78925B3-A7FD-FA77-7098-EF2B87FE1E5C}"/>
              </a:ext>
            </a:extLst>
          </p:cNvPr>
          <p:cNvSpPr/>
          <p:nvPr/>
        </p:nvSpPr>
        <p:spPr>
          <a:xfrm rot="12202094">
            <a:off x="4899341" y="5635901"/>
            <a:ext cx="1057748" cy="195405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95E7AF-C451-97E9-598C-428FB8289AE3}"/>
              </a:ext>
            </a:extLst>
          </p:cNvPr>
          <p:cNvSpPr/>
          <p:nvPr/>
        </p:nvSpPr>
        <p:spPr>
          <a:xfrm>
            <a:off x="10337089" y="6914293"/>
            <a:ext cx="1941932" cy="86673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dirty="0">
                <a:latin typeface="Josefin Sans" pitchFamily="2" charset="0"/>
              </a:rPr>
              <a:t>Task Assignment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5547FE-A666-A976-F5C4-F651D701F6B6}"/>
              </a:ext>
            </a:extLst>
          </p:cNvPr>
          <p:cNvSpPr/>
          <p:nvPr/>
        </p:nvSpPr>
        <p:spPr>
          <a:xfrm>
            <a:off x="13884410" y="6280522"/>
            <a:ext cx="2238309" cy="86673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50" dirty="0">
                <a:latin typeface="Josefin Sans" pitchFamily="2" charset="0"/>
              </a:rPr>
              <a:t>Meeting Summarization</a:t>
            </a:r>
            <a:endParaRPr lang="en-US" sz="1650" dirty="0">
              <a:latin typeface="Josefin Sans" pitchFamily="2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4F24515-8AE4-ACA9-2B25-C477B8CB27FF}"/>
              </a:ext>
            </a:extLst>
          </p:cNvPr>
          <p:cNvSpPr/>
          <p:nvPr/>
        </p:nvSpPr>
        <p:spPr>
          <a:xfrm rot="5400000">
            <a:off x="14678951" y="5583778"/>
            <a:ext cx="735648" cy="209894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51EB2A2-707E-92B0-2FDD-DED6656C8EF6}"/>
              </a:ext>
            </a:extLst>
          </p:cNvPr>
          <p:cNvSpPr/>
          <p:nvPr/>
        </p:nvSpPr>
        <p:spPr>
          <a:xfrm>
            <a:off x="16277993" y="6646322"/>
            <a:ext cx="1573973" cy="201192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CCF88-0B12-CA88-7E4D-E25F7D5D6AED}"/>
              </a:ext>
            </a:extLst>
          </p:cNvPr>
          <p:cNvSpPr txBox="1"/>
          <p:nvPr/>
        </p:nvSpPr>
        <p:spPr>
          <a:xfrm>
            <a:off x="16075972" y="6280521"/>
            <a:ext cx="173999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Stakeholders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630325-8F01-6763-C739-AC3FB06398C9}"/>
              </a:ext>
            </a:extLst>
          </p:cNvPr>
          <p:cNvSpPr/>
          <p:nvPr/>
        </p:nvSpPr>
        <p:spPr>
          <a:xfrm rot="13870718">
            <a:off x="9808216" y="6005955"/>
            <a:ext cx="1057748" cy="195405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346F2-FDFC-2808-3617-6BF7EC8BC9AA}"/>
              </a:ext>
            </a:extLst>
          </p:cNvPr>
          <p:cNvSpPr txBox="1"/>
          <p:nvPr/>
        </p:nvSpPr>
        <p:spPr>
          <a:xfrm>
            <a:off x="1294561" y="7800279"/>
            <a:ext cx="26332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latin typeface="Josefin Sans" pitchFamily="2" charset="0"/>
              </a:rPr>
              <a:t>Fully Implemented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9314C-C121-FF9D-48F6-4BAD1D468461}"/>
              </a:ext>
            </a:extLst>
          </p:cNvPr>
          <p:cNvSpPr txBox="1"/>
          <p:nvPr/>
        </p:nvSpPr>
        <p:spPr>
          <a:xfrm>
            <a:off x="1296841" y="8314931"/>
            <a:ext cx="26332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latin typeface="Josefin Sans" pitchFamily="2" charset="0"/>
              </a:rPr>
              <a:t>50% ready made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83F3CC-4214-C55C-B727-D9D5A2B6FA84}"/>
              </a:ext>
            </a:extLst>
          </p:cNvPr>
          <p:cNvSpPr/>
          <p:nvPr/>
        </p:nvSpPr>
        <p:spPr>
          <a:xfrm>
            <a:off x="675359" y="7782287"/>
            <a:ext cx="654752" cy="412871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latin typeface="Josefin Sans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7FD72F-3FD4-4DD6-166D-9BF3CD552DE0}"/>
              </a:ext>
            </a:extLst>
          </p:cNvPr>
          <p:cNvSpPr/>
          <p:nvPr/>
        </p:nvSpPr>
        <p:spPr>
          <a:xfrm>
            <a:off x="675361" y="8315878"/>
            <a:ext cx="654752" cy="41287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latin typeface="Josefin Sans" pitchFamily="2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9A24717-F387-363C-ED7C-659625048F7E}"/>
              </a:ext>
            </a:extLst>
          </p:cNvPr>
          <p:cNvSpPr txBox="1"/>
          <p:nvPr/>
        </p:nvSpPr>
        <p:spPr>
          <a:xfrm>
            <a:off x="14757677" y="5275686"/>
            <a:ext cx="17399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50" dirty="0">
                <a:solidFill>
                  <a:srgbClr val="003B76"/>
                </a:solidFill>
                <a:latin typeface="Josefin Sans" pitchFamily="2" charset="0"/>
              </a:rPr>
              <a:t>Meeting Transcript</a:t>
            </a: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57EF8CAC-E5E8-6EEC-521F-072AF0BAA147}"/>
              </a:ext>
            </a:extLst>
          </p:cNvPr>
          <p:cNvSpPr txBox="1"/>
          <p:nvPr/>
        </p:nvSpPr>
        <p:spPr>
          <a:xfrm>
            <a:off x="306445" y="1172991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Block Diagram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1076" name="Rounded Rectangle 115">
            <a:extLst>
              <a:ext uri="{FF2B5EF4-FFF2-40B4-BE49-F238E27FC236}">
                <a16:creationId xmlns:a16="http://schemas.microsoft.com/office/drawing/2014/main" id="{24DBACB1-0669-4B38-E87C-BF1E309C9BAA}"/>
              </a:ext>
            </a:extLst>
          </p:cNvPr>
          <p:cNvSpPr/>
          <p:nvPr/>
        </p:nvSpPr>
        <p:spPr>
          <a:xfrm>
            <a:off x="19454916" y="778487"/>
            <a:ext cx="102092760" cy="891665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4536" dirty="0">
              <a:latin typeface="Poppins" pitchFamily="2" charset="77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7B45638E-D3AB-21ED-E34C-4203CFAD0C77}"/>
              </a:ext>
            </a:extLst>
          </p:cNvPr>
          <p:cNvSpPr txBox="1"/>
          <p:nvPr/>
        </p:nvSpPr>
        <p:spPr>
          <a:xfrm>
            <a:off x="24647333" y="10212273"/>
            <a:ext cx="7381061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user stories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2D950897-0520-3D7B-7F4C-57BCA5DB681B}"/>
              </a:ext>
            </a:extLst>
          </p:cNvPr>
          <p:cNvSpPr txBox="1"/>
          <p:nvPr/>
        </p:nvSpPr>
        <p:spPr>
          <a:xfrm>
            <a:off x="23325326" y="10212274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01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142A52A4-D9BE-0E9A-7AB3-9097D6FBEA51}"/>
              </a:ext>
            </a:extLst>
          </p:cNvPr>
          <p:cNvSpPr txBox="1"/>
          <p:nvPr/>
        </p:nvSpPr>
        <p:spPr>
          <a:xfrm>
            <a:off x="24647333" y="11580909"/>
            <a:ext cx="7381061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Prioritize the user stories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2152A1B6-168E-2BE5-7FEC-E05EEF8B7AA2}"/>
              </a:ext>
            </a:extLst>
          </p:cNvPr>
          <p:cNvSpPr txBox="1"/>
          <p:nvPr/>
        </p:nvSpPr>
        <p:spPr>
          <a:xfrm>
            <a:off x="23325326" y="11580909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02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E06C66DD-6394-C2D4-E527-B6309A46FBA6}"/>
              </a:ext>
            </a:extLst>
          </p:cNvPr>
          <p:cNvSpPr txBox="1"/>
          <p:nvPr/>
        </p:nvSpPr>
        <p:spPr>
          <a:xfrm>
            <a:off x="24647333" y="12831179"/>
            <a:ext cx="7381061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Acceptance Criteria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B548DC47-BDC3-BF1D-9B73-8E7609861D98}"/>
              </a:ext>
            </a:extLst>
          </p:cNvPr>
          <p:cNvSpPr txBox="1"/>
          <p:nvPr/>
        </p:nvSpPr>
        <p:spPr>
          <a:xfrm>
            <a:off x="23325326" y="12831179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03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719FBC43-7310-8EEE-5264-45E4E36F5B0C}"/>
              </a:ext>
            </a:extLst>
          </p:cNvPr>
          <p:cNvSpPr txBox="1"/>
          <p:nvPr/>
        </p:nvSpPr>
        <p:spPr>
          <a:xfrm>
            <a:off x="24539562" y="1211266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1084" name="Arrow: Right 1083">
            <a:extLst>
              <a:ext uri="{FF2B5EF4-FFF2-40B4-BE49-F238E27FC236}">
                <a16:creationId xmlns:a16="http://schemas.microsoft.com/office/drawing/2014/main" id="{7C377146-F817-7728-B396-8074236179FC}"/>
              </a:ext>
            </a:extLst>
          </p:cNvPr>
          <p:cNvSpPr/>
          <p:nvPr/>
        </p:nvSpPr>
        <p:spPr>
          <a:xfrm rot="5400000">
            <a:off x="26921924" y="2379626"/>
            <a:ext cx="635760" cy="360234"/>
          </a:xfrm>
          <a:prstGeom prst="rightArrow">
            <a:avLst>
              <a:gd name="adj1" fmla="val 27412"/>
              <a:gd name="adj2" fmla="val 121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085" name="Rectangle: Rounded Corners 1084">
            <a:extLst>
              <a:ext uri="{FF2B5EF4-FFF2-40B4-BE49-F238E27FC236}">
                <a16:creationId xmlns:a16="http://schemas.microsoft.com/office/drawing/2014/main" id="{AC21F9A7-D67F-407A-CA2C-E53F5E51F361}"/>
              </a:ext>
            </a:extLst>
          </p:cNvPr>
          <p:cNvSpPr/>
          <p:nvPr/>
        </p:nvSpPr>
        <p:spPr>
          <a:xfrm>
            <a:off x="25511657" y="3002957"/>
            <a:ext cx="3892329" cy="173724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Backlog Generation</a:t>
            </a:r>
          </a:p>
        </p:txBody>
      </p:sp>
      <p:sp>
        <p:nvSpPr>
          <p:cNvPr id="1086" name="Arrow: Right 1085">
            <a:extLst>
              <a:ext uri="{FF2B5EF4-FFF2-40B4-BE49-F238E27FC236}">
                <a16:creationId xmlns:a16="http://schemas.microsoft.com/office/drawing/2014/main" id="{AC95CA98-952E-F727-76E2-5C14A4908E80}"/>
              </a:ext>
            </a:extLst>
          </p:cNvPr>
          <p:cNvSpPr/>
          <p:nvPr/>
        </p:nvSpPr>
        <p:spPr>
          <a:xfrm>
            <a:off x="30300281" y="385841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F577A58A-E80F-E757-A9D1-86FAA29C8490}"/>
              </a:ext>
            </a:extLst>
          </p:cNvPr>
          <p:cNvGrpSpPr/>
          <p:nvPr/>
        </p:nvGrpSpPr>
        <p:grpSpPr>
          <a:xfrm>
            <a:off x="42088188" y="3380411"/>
            <a:ext cx="2823822" cy="2887115"/>
            <a:chOff x="1341670" y="2072922"/>
            <a:chExt cx="1882548" cy="1924743"/>
          </a:xfrm>
        </p:grpSpPr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8F0E3AD8-E325-80B2-F4D2-237EAE733C8D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1089" name="Rectangle: Rounded Corners 1088">
              <a:extLst>
                <a:ext uri="{FF2B5EF4-FFF2-40B4-BE49-F238E27FC236}">
                  <a16:creationId xmlns:a16="http://schemas.microsoft.com/office/drawing/2014/main" id="{A877FF6E-F491-C4B8-BD66-B01404E2DBE3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9DF55FE5-E530-32F3-27C3-9A6D4B1AE00E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69653385-3C0A-497A-008D-FCD8E1101704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999BD157-E3FB-AFC8-D10F-4CB4D172B67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C9E683E2-DC87-176F-9D3B-5817C185F00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4" name="Graphic 1093" descr="Checkmark with solid fill">
              <a:extLst>
                <a:ext uri="{FF2B5EF4-FFF2-40B4-BE49-F238E27FC236}">
                  <a16:creationId xmlns:a16="http://schemas.microsoft.com/office/drawing/2014/main" id="{0E474D68-CFFC-CFB6-6AB1-5175000F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1095" name="Graphic 1094" descr="Checkmark with solid fill">
              <a:extLst>
                <a:ext uri="{FF2B5EF4-FFF2-40B4-BE49-F238E27FC236}">
                  <a16:creationId xmlns:a16="http://schemas.microsoft.com/office/drawing/2014/main" id="{1302F539-A6EB-F284-4333-158066D6E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1096" name="Graphic 1095" descr="Checkmark with solid fill">
              <a:extLst>
                <a:ext uri="{FF2B5EF4-FFF2-40B4-BE49-F238E27FC236}">
                  <a16:creationId xmlns:a16="http://schemas.microsoft.com/office/drawing/2014/main" id="{96D3D568-CA7E-86D0-A96B-34D7E9DB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1097" name="Graphic 1096" descr="Checkmark with solid fill">
              <a:extLst>
                <a:ext uri="{FF2B5EF4-FFF2-40B4-BE49-F238E27FC236}">
                  <a16:creationId xmlns:a16="http://schemas.microsoft.com/office/drawing/2014/main" id="{B46B37EF-2E7E-2370-C3BC-01312FB0B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1098" name="Rectangle: Top Corners Rounded 1097">
              <a:extLst>
                <a:ext uri="{FF2B5EF4-FFF2-40B4-BE49-F238E27FC236}">
                  <a16:creationId xmlns:a16="http://schemas.microsoft.com/office/drawing/2014/main" id="{84340DDB-C04F-0C4D-3F1C-3BF721AA8E41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DAE306C7-D2B9-482B-A70C-CCB31494FF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46A02BA7-BBA9-0727-291E-BDBAE210C3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1" name="Graphic 1100" descr="Checkmark with solid fill">
              <a:extLst>
                <a:ext uri="{FF2B5EF4-FFF2-40B4-BE49-F238E27FC236}">
                  <a16:creationId xmlns:a16="http://schemas.microsoft.com/office/drawing/2014/main" id="{0746310D-8821-C174-0E08-9064DFAA5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1102" name="Graphic 1101" descr="Checkmark with solid fill">
              <a:extLst>
                <a:ext uri="{FF2B5EF4-FFF2-40B4-BE49-F238E27FC236}">
                  <a16:creationId xmlns:a16="http://schemas.microsoft.com/office/drawing/2014/main" id="{142EFD7F-E5C5-018A-5FED-65EA9B9B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0241E34-47A1-C937-EB54-138A1206CDF1}"/>
              </a:ext>
            </a:extLst>
          </p:cNvPr>
          <p:cNvSpPr txBox="1"/>
          <p:nvPr/>
        </p:nvSpPr>
        <p:spPr>
          <a:xfrm>
            <a:off x="41827803" y="6786026"/>
            <a:ext cx="7381061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Estimate each user story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38F20428-A489-4EF8-84F7-0925E3EB97B6}"/>
              </a:ext>
            </a:extLst>
          </p:cNvPr>
          <p:cNvSpPr txBox="1"/>
          <p:nvPr/>
        </p:nvSpPr>
        <p:spPr>
          <a:xfrm>
            <a:off x="40505796" y="6786026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01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AF021670-80FF-D905-D179-4C05DD814925}"/>
              </a:ext>
            </a:extLst>
          </p:cNvPr>
          <p:cNvSpPr txBox="1"/>
          <p:nvPr/>
        </p:nvSpPr>
        <p:spPr>
          <a:xfrm>
            <a:off x="41827803" y="7893143"/>
            <a:ext cx="12854373" cy="1498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explanations for each estimation to be discussed in the sprint planning meeting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C7ED066B-3641-768D-6D51-68832CFB739C}"/>
              </a:ext>
            </a:extLst>
          </p:cNvPr>
          <p:cNvSpPr txBox="1"/>
          <p:nvPr/>
        </p:nvSpPr>
        <p:spPr>
          <a:xfrm>
            <a:off x="40505796" y="7893143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02</a:t>
            </a:r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DAEA6F85-4D80-BB41-B33A-BC3DE8C799A1}"/>
              </a:ext>
            </a:extLst>
          </p:cNvPr>
          <p:cNvSpPr/>
          <p:nvPr/>
        </p:nvSpPr>
        <p:spPr>
          <a:xfrm>
            <a:off x="47562485" y="3656025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1108" name="Arrow: Right 1107">
            <a:extLst>
              <a:ext uri="{FF2B5EF4-FFF2-40B4-BE49-F238E27FC236}">
                <a16:creationId xmlns:a16="http://schemas.microsoft.com/office/drawing/2014/main" id="{005E727C-CC7F-6213-C4BB-7E436BCF596F}"/>
              </a:ext>
            </a:extLst>
          </p:cNvPr>
          <p:cNvSpPr/>
          <p:nvPr/>
        </p:nvSpPr>
        <p:spPr>
          <a:xfrm>
            <a:off x="44892191" y="4734880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F5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BF96C1F8-7855-B9E1-30CC-26CA3E6B8154}"/>
              </a:ext>
            </a:extLst>
          </p:cNvPr>
          <p:cNvSpPr/>
          <p:nvPr/>
        </p:nvSpPr>
        <p:spPr>
          <a:xfrm>
            <a:off x="46875288" y="1058566"/>
            <a:ext cx="3892329" cy="173724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Story Point Estimation</a:t>
            </a:r>
          </a:p>
        </p:txBody>
      </p:sp>
      <p:sp>
        <p:nvSpPr>
          <p:cNvPr id="1110" name="Arrow: Bent 1109">
            <a:extLst>
              <a:ext uri="{FF2B5EF4-FFF2-40B4-BE49-F238E27FC236}">
                <a16:creationId xmlns:a16="http://schemas.microsoft.com/office/drawing/2014/main" id="{6127F5EC-8B67-96E6-FDC6-04E018368295}"/>
              </a:ext>
            </a:extLst>
          </p:cNvPr>
          <p:cNvSpPr/>
          <p:nvPr/>
        </p:nvSpPr>
        <p:spPr>
          <a:xfrm>
            <a:off x="43386636" y="1847354"/>
            <a:ext cx="3182774" cy="1028790"/>
          </a:xfrm>
          <a:prstGeom prst="bentArrow">
            <a:avLst>
              <a:gd name="adj1" fmla="val 9948"/>
              <a:gd name="adj2" fmla="val 15800"/>
              <a:gd name="adj3" fmla="val 50000"/>
              <a:gd name="adj4" fmla="val 35845"/>
            </a:avLst>
          </a:prstGeom>
          <a:solidFill>
            <a:srgbClr val="F5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111" name="Arrow: Right 1110">
            <a:extLst>
              <a:ext uri="{FF2B5EF4-FFF2-40B4-BE49-F238E27FC236}">
                <a16:creationId xmlns:a16="http://schemas.microsoft.com/office/drawing/2014/main" id="{8E2B7C39-DE01-F1C4-D8CB-9D43CDE298B1}"/>
              </a:ext>
            </a:extLst>
          </p:cNvPr>
          <p:cNvSpPr/>
          <p:nvPr/>
        </p:nvSpPr>
        <p:spPr>
          <a:xfrm rot="5400000">
            <a:off x="48523275" y="2998082"/>
            <a:ext cx="635760" cy="360234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12" name="TextBox 1111">
            <a:extLst>
              <a:ext uri="{FF2B5EF4-FFF2-40B4-BE49-F238E27FC236}">
                <a16:creationId xmlns:a16="http://schemas.microsoft.com/office/drawing/2014/main" id="{F48B903E-F251-163D-8487-ABE56F83F39E}"/>
              </a:ext>
            </a:extLst>
          </p:cNvPr>
          <p:cNvSpPr txBox="1"/>
          <p:nvPr/>
        </p:nvSpPr>
        <p:spPr>
          <a:xfrm>
            <a:off x="43324881" y="1295552"/>
            <a:ext cx="28238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Josefin Sans" pitchFamily="2" charset="0"/>
              </a:rPr>
              <a:t>User stories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61F42BD3-99B1-ACBA-003C-03153917FABD}"/>
              </a:ext>
            </a:extLst>
          </p:cNvPr>
          <p:cNvSpPr txBox="1"/>
          <p:nvPr/>
        </p:nvSpPr>
        <p:spPr>
          <a:xfrm>
            <a:off x="58556588" y="7275143"/>
            <a:ext cx="1212603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Estimate the suitability of a task for each developer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24CCC32D-904D-46AF-6870-EFF8DCE894D0}"/>
              </a:ext>
            </a:extLst>
          </p:cNvPr>
          <p:cNvSpPr txBox="1"/>
          <p:nvPr/>
        </p:nvSpPr>
        <p:spPr>
          <a:xfrm>
            <a:off x="57234581" y="7275143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01</a:t>
            </a:r>
          </a:p>
        </p:txBody>
      </p:sp>
      <p:sp>
        <p:nvSpPr>
          <p:cNvPr id="1115" name="TextBox 1114">
            <a:extLst>
              <a:ext uri="{FF2B5EF4-FFF2-40B4-BE49-F238E27FC236}">
                <a16:creationId xmlns:a16="http://schemas.microsoft.com/office/drawing/2014/main" id="{FA660AE5-74EE-DFDF-E70D-60D7C6594988}"/>
              </a:ext>
            </a:extLst>
          </p:cNvPr>
          <p:cNvSpPr txBox="1"/>
          <p:nvPr/>
        </p:nvSpPr>
        <p:spPr>
          <a:xfrm>
            <a:off x="58556588" y="8382260"/>
            <a:ext cx="1285437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Adjust with completed tasks over time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6940897E-0EF1-6D0C-862E-E06B16AE79C2}"/>
              </a:ext>
            </a:extLst>
          </p:cNvPr>
          <p:cNvSpPr txBox="1"/>
          <p:nvPr/>
        </p:nvSpPr>
        <p:spPr>
          <a:xfrm>
            <a:off x="57234581" y="8382260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02</a:t>
            </a:r>
          </a:p>
        </p:txBody>
      </p:sp>
      <p:sp>
        <p:nvSpPr>
          <p:cNvPr id="1117" name="Arrow: Right 1116">
            <a:extLst>
              <a:ext uri="{FF2B5EF4-FFF2-40B4-BE49-F238E27FC236}">
                <a16:creationId xmlns:a16="http://schemas.microsoft.com/office/drawing/2014/main" id="{8336529C-2BFB-3AE7-2567-C1E1B1423AD2}"/>
              </a:ext>
            </a:extLst>
          </p:cNvPr>
          <p:cNvSpPr/>
          <p:nvPr/>
        </p:nvSpPr>
        <p:spPr>
          <a:xfrm>
            <a:off x="62442051" y="2264257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F5F9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BE076D6-827E-9579-ACCB-7177F56BCA5E}"/>
              </a:ext>
            </a:extLst>
          </p:cNvPr>
          <p:cNvGrpSpPr/>
          <p:nvPr/>
        </p:nvGrpSpPr>
        <p:grpSpPr>
          <a:xfrm>
            <a:off x="64507325" y="1545968"/>
            <a:ext cx="2823822" cy="2269628"/>
            <a:chOff x="8366395" y="2474534"/>
            <a:chExt cx="1882548" cy="1513084"/>
          </a:xfrm>
        </p:grpSpPr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273A5910-547C-3C01-321C-DC57886AEA72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1120" name="Rectangle: Rounded Corners 1119">
              <a:extLst>
                <a:ext uri="{FF2B5EF4-FFF2-40B4-BE49-F238E27FC236}">
                  <a16:creationId xmlns:a16="http://schemas.microsoft.com/office/drawing/2014/main" id="{F10767DA-E460-323A-A5AF-EDA6206EF5BD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21" name="Straight Connector 1120">
              <a:extLst>
                <a:ext uri="{FF2B5EF4-FFF2-40B4-BE49-F238E27FC236}">
                  <a16:creationId xmlns:a16="http://schemas.microsoft.com/office/drawing/2014/main" id="{B1821823-FD68-32AB-568A-FF359AAEE715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30C0D8FF-CBF4-6EED-F658-282F64396025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3" name="Graphic 1122" descr="Checkmark with solid fill">
              <a:extLst>
                <a:ext uri="{FF2B5EF4-FFF2-40B4-BE49-F238E27FC236}">
                  <a16:creationId xmlns:a16="http://schemas.microsoft.com/office/drawing/2014/main" id="{AEA6DD6D-F3FB-9520-587D-3594B13DE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1124" name="Graphic 1123" descr="Checkmark with solid fill">
              <a:extLst>
                <a:ext uri="{FF2B5EF4-FFF2-40B4-BE49-F238E27FC236}">
                  <a16:creationId xmlns:a16="http://schemas.microsoft.com/office/drawing/2014/main" id="{BB7487CE-2C70-5FC5-7976-EAFB62D3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1125" name="Rectangle: Top Corners Rounded 1124">
              <a:extLst>
                <a:ext uri="{FF2B5EF4-FFF2-40B4-BE49-F238E27FC236}">
                  <a16:creationId xmlns:a16="http://schemas.microsoft.com/office/drawing/2014/main" id="{A9C0F1E1-40F4-878E-30F0-C875CCCE9118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8570E43F-FB6C-30E5-0A02-50DC02CD5064}"/>
              </a:ext>
            </a:extLst>
          </p:cNvPr>
          <p:cNvSpPr/>
          <p:nvPr/>
        </p:nvSpPr>
        <p:spPr>
          <a:xfrm>
            <a:off x="63969141" y="4976647"/>
            <a:ext cx="3892329" cy="173724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Task Assignment</a:t>
            </a:r>
          </a:p>
        </p:txBody>
      </p:sp>
      <p:sp>
        <p:nvSpPr>
          <p:cNvPr id="1127" name="Arc 1126">
            <a:extLst>
              <a:ext uri="{FF2B5EF4-FFF2-40B4-BE49-F238E27FC236}">
                <a16:creationId xmlns:a16="http://schemas.microsoft.com/office/drawing/2014/main" id="{DD086F6F-DBC1-B94F-451D-D1E75B54760D}"/>
              </a:ext>
            </a:extLst>
          </p:cNvPr>
          <p:cNvSpPr/>
          <p:nvPr/>
        </p:nvSpPr>
        <p:spPr>
          <a:xfrm rot="3001219">
            <a:off x="65845801" y="3416033"/>
            <a:ext cx="1608497" cy="1813139"/>
          </a:xfrm>
          <a:prstGeom prst="arc">
            <a:avLst>
              <a:gd name="adj1" fmla="val 14143514"/>
              <a:gd name="adj2" fmla="val 21261536"/>
            </a:avLst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1128" name="Arc 1127">
            <a:extLst>
              <a:ext uri="{FF2B5EF4-FFF2-40B4-BE49-F238E27FC236}">
                <a16:creationId xmlns:a16="http://schemas.microsoft.com/office/drawing/2014/main" id="{05CAD0A0-5326-1A75-6285-AA3C1595AB27}"/>
              </a:ext>
            </a:extLst>
          </p:cNvPr>
          <p:cNvSpPr/>
          <p:nvPr/>
        </p:nvSpPr>
        <p:spPr>
          <a:xfrm rot="3953349" flipH="1" flipV="1">
            <a:off x="64438278" y="3183449"/>
            <a:ext cx="1600698" cy="1804347"/>
          </a:xfrm>
          <a:prstGeom prst="arc">
            <a:avLst>
              <a:gd name="adj1" fmla="val 14143514"/>
              <a:gd name="adj2" fmla="val 21261536"/>
            </a:avLst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A51B9A3A-F91F-331A-3612-AE086CD21EA8}"/>
              </a:ext>
            </a:extLst>
          </p:cNvPr>
          <p:cNvGrpSpPr/>
          <p:nvPr/>
        </p:nvGrpSpPr>
        <p:grpSpPr>
          <a:xfrm>
            <a:off x="33443403" y="2361749"/>
            <a:ext cx="1312355" cy="1732445"/>
            <a:chOff x="1840125" y="2072922"/>
            <a:chExt cx="874903" cy="1154963"/>
          </a:xfrm>
        </p:grpSpPr>
        <p:sp>
          <p:nvSpPr>
            <p:cNvPr id="1130" name="Rectangle: Rounded Corners 1129">
              <a:extLst>
                <a:ext uri="{FF2B5EF4-FFF2-40B4-BE49-F238E27FC236}">
                  <a16:creationId xmlns:a16="http://schemas.microsoft.com/office/drawing/2014/main" id="{E9EE5B26-4E83-06E8-EAB7-F1A918D01C5E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31" name="Straight Connector 1130">
              <a:extLst>
                <a:ext uri="{FF2B5EF4-FFF2-40B4-BE49-F238E27FC236}">
                  <a16:creationId xmlns:a16="http://schemas.microsoft.com/office/drawing/2014/main" id="{BBD0F2E4-C948-D76A-AC42-7A289152B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8A57FEB0-01F0-55A2-32A6-63FCF4EB29AE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A547B630-808E-8222-8577-70C321263D9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90F6E904-777E-3D27-400B-582B6008BBCF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5" name="Graphic 1134" descr="Checkmark with solid fill">
              <a:extLst>
                <a:ext uri="{FF2B5EF4-FFF2-40B4-BE49-F238E27FC236}">
                  <a16:creationId xmlns:a16="http://schemas.microsoft.com/office/drawing/2014/main" id="{037934D4-9315-237E-6905-A664E6E9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1136" name="Graphic 1135" descr="Checkmark with solid fill">
              <a:extLst>
                <a:ext uri="{FF2B5EF4-FFF2-40B4-BE49-F238E27FC236}">
                  <a16:creationId xmlns:a16="http://schemas.microsoft.com/office/drawing/2014/main" id="{FDEF6BC0-1BA1-1B9C-BC46-E1E1DEE35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1137" name="Graphic 1136" descr="Checkmark with solid fill">
              <a:extLst>
                <a:ext uri="{FF2B5EF4-FFF2-40B4-BE49-F238E27FC236}">
                  <a16:creationId xmlns:a16="http://schemas.microsoft.com/office/drawing/2014/main" id="{B1551578-2EF0-4259-AE53-C8A8AA3C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1138" name="Graphic 1137" descr="Checkmark with solid fill">
              <a:extLst>
                <a:ext uri="{FF2B5EF4-FFF2-40B4-BE49-F238E27FC236}">
                  <a16:creationId xmlns:a16="http://schemas.microsoft.com/office/drawing/2014/main" id="{2341D32F-3708-F2B2-A0FA-A6AD661D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1139" name="Rectangle: Top Corners Rounded 1138">
              <a:extLst>
                <a:ext uri="{FF2B5EF4-FFF2-40B4-BE49-F238E27FC236}">
                  <a16:creationId xmlns:a16="http://schemas.microsoft.com/office/drawing/2014/main" id="{BCD82F79-E950-0002-5958-7CA5C7414155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441E7034-5664-B40A-EBCA-60E03CC29B6F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1798E8DE-9B05-59EB-B92E-450194FFCDE7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2" name="Graphic 1141" descr="Checkmark with solid fill">
              <a:extLst>
                <a:ext uri="{FF2B5EF4-FFF2-40B4-BE49-F238E27FC236}">
                  <a16:creationId xmlns:a16="http://schemas.microsoft.com/office/drawing/2014/main" id="{78B10FEC-B33A-3BBB-38AF-07A3F563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1143" name="Graphic 1142" descr="Checkmark with solid fill">
              <a:extLst>
                <a:ext uri="{FF2B5EF4-FFF2-40B4-BE49-F238E27FC236}">
                  <a16:creationId xmlns:a16="http://schemas.microsoft.com/office/drawing/2014/main" id="{72F03D13-2CDB-64AC-0EB8-CAE600A9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144" name="Oval 1143">
            <a:extLst>
              <a:ext uri="{FF2B5EF4-FFF2-40B4-BE49-F238E27FC236}">
                <a16:creationId xmlns:a16="http://schemas.microsoft.com/office/drawing/2014/main" id="{C326E79A-74D2-BB81-4D18-049144846153}"/>
              </a:ext>
            </a:extLst>
          </p:cNvPr>
          <p:cNvSpPr/>
          <p:nvPr/>
        </p:nvSpPr>
        <p:spPr>
          <a:xfrm>
            <a:off x="59424831" y="1101354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1145" name="Arrow: U-Turn 1144">
            <a:extLst>
              <a:ext uri="{FF2B5EF4-FFF2-40B4-BE49-F238E27FC236}">
                <a16:creationId xmlns:a16="http://schemas.microsoft.com/office/drawing/2014/main" id="{0AB18EF4-C2C3-4D7B-00E6-5F964DBEEA6D}"/>
              </a:ext>
            </a:extLst>
          </p:cNvPr>
          <p:cNvSpPr/>
          <p:nvPr/>
        </p:nvSpPr>
        <p:spPr>
          <a:xfrm flipH="1">
            <a:off x="77597625" y="2205189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46" name="Arrow: Right 1145">
            <a:extLst>
              <a:ext uri="{FF2B5EF4-FFF2-40B4-BE49-F238E27FC236}">
                <a16:creationId xmlns:a16="http://schemas.microsoft.com/office/drawing/2014/main" id="{56EABC8C-C39F-5DA1-5F17-3740E37FAFB2}"/>
              </a:ext>
            </a:extLst>
          </p:cNvPr>
          <p:cNvSpPr/>
          <p:nvPr/>
        </p:nvSpPr>
        <p:spPr>
          <a:xfrm>
            <a:off x="76242885" y="5414674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147" name="Group 1146">
            <a:extLst>
              <a:ext uri="{FF2B5EF4-FFF2-40B4-BE49-F238E27FC236}">
                <a16:creationId xmlns:a16="http://schemas.microsoft.com/office/drawing/2014/main" id="{781FB90B-5E4C-A264-9094-B3A2437FBDBD}"/>
              </a:ext>
            </a:extLst>
          </p:cNvPr>
          <p:cNvGrpSpPr/>
          <p:nvPr/>
        </p:nvGrpSpPr>
        <p:grpSpPr>
          <a:xfrm>
            <a:off x="73476231" y="4728298"/>
            <a:ext cx="2823822" cy="2269628"/>
            <a:chOff x="8366395" y="2474534"/>
            <a:chExt cx="1882548" cy="1513084"/>
          </a:xfrm>
        </p:grpSpPr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E1AC438F-6A61-5D2C-E632-50A2DBDDC13B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chemeClr val="bg1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F76E2FBA-9FA0-645E-A946-D839BA29482E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96C148E6-F270-7732-0F59-6B92A52D87F6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8F208310-60BE-B917-70A3-A34496FB6BE5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2" name="Graphic 1151" descr="Checkmark with solid fill">
              <a:extLst>
                <a:ext uri="{FF2B5EF4-FFF2-40B4-BE49-F238E27FC236}">
                  <a16:creationId xmlns:a16="http://schemas.microsoft.com/office/drawing/2014/main" id="{43E5CDF4-EB8F-610D-E101-685527432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1153" name="Graphic 1152" descr="Checkmark with solid fill">
              <a:extLst>
                <a:ext uri="{FF2B5EF4-FFF2-40B4-BE49-F238E27FC236}">
                  <a16:creationId xmlns:a16="http://schemas.microsoft.com/office/drawing/2014/main" id="{C57C386A-52CB-7F2A-6337-0044EE86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1154" name="Rectangle: Top Corners Rounded 1153">
              <a:extLst>
                <a:ext uri="{FF2B5EF4-FFF2-40B4-BE49-F238E27FC236}">
                  <a16:creationId xmlns:a16="http://schemas.microsoft.com/office/drawing/2014/main" id="{2678CF49-1759-C28A-A597-EE2CF8E7B3D3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sp>
        <p:nvSpPr>
          <p:cNvPr id="1155" name="TextBox 1154">
            <a:extLst>
              <a:ext uri="{FF2B5EF4-FFF2-40B4-BE49-F238E27FC236}">
                <a16:creationId xmlns:a16="http://schemas.microsoft.com/office/drawing/2014/main" id="{A53980FE-BA76-BA0C-7299-0660C0BED883}"/>
              </a:ext>
            </a:extLst>
          </p:cNvPr>
          <p:cNvSpPr txBox="1"/>
          <p:nvPr/>
        </p:nvSpPr>
        <p:spPr>
          <a:xfrm>
            <a:off x="78744569" y="2807906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C1584017-EABE-A395-490E-030BBA626D89}"/>
              </a:ext>
            </a:extLst>
          </p:cNvPr>
          <p:cNvSpPr/>
          <p:nvPr/>
        </p:nvSpPr>
        <p:spPr>
          <a:xfrm>
            <a:off x="82047147" y="1750853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1157" name="Arc 1156">
            <a:extLst>
              <a:ext uri="{FF2B5EF4-FFF2-40B4-BE49-F238E27FC236}">
                <a16:creationId xmlns:a16="http://schemas.microsoft.com/office/drawing/2014/main" id="{A48A2559-FCB3-F98F-A3A7-1582848D2BCA}"/>
              </a:ext>
            </a:extLst>
          </p:cNvPr>
          <p:cNvSpPr/>
          <p:nvPr/>
        </p:nvSpPr>
        <p:spPr>
          <a:xfrm rot="3001219">
            <a:off x="81121507" y="1204919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F5F9F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A3F8FD3F-417E-8BF7-93CE-B358C9D84B71}"/>
              </a:ext>
            </a:extLst>
          </p:cNvPr>
          <p:cNvSpPr/>
          <p:nvPr/>
        </p:nvSpPr>
        <p:spPr>
          <a:xfrm>
            <a:off x="84666755" y="4479254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812F5224-4D8B-119B-B227-5F56484D5F86}"/>
              </a:ext>
            </a:extLst>
          </p:cNvPr>
          <p:cNvSpPr txBox="1"/>
          <p:nvPr/>
        </p:nvSpPr>
        <p:spPr>
          <a:xfrm>
            <a:off x="82715334" y="1354773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chemeClr val="bg1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160" name="Rectangle: Rounded Corners 1159">
            <a:extLst>
              <a:ext uri="{FF2B5EF4-FFF2-40B4-BE49-F238E27FC236}">
                <a16:creationId xmlns:a16="http://schemas.microsoft.com/office/drawing/2014/main" id="{FA442F8C-FFE9-F9BF-9AB6-42B577611B34}"/>
              </a:ext>
            </a:extLst>
          </p:cNvPr>
          <p:cNvSpPr/>
          <p:nvPr/>
        </p:nvSpPr>
        <p:spPr>
          <a:xfrm>
            <a:off x="72938048" y="1769261"/>
            <a:ext cx="3892329" cy="173724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Forecasting</a:t>
            </a:r>
          </a:p>
        </p:txBody>
      </p:sp>
      <p:sp>
        <p:nvSpPr>
          <p:cNvPr id="1161" name="Arrow: Right 1160">
            <a:extLst>
              <a:ext uri="{FF2B5EF4-FFF2-40B4-BE49-F238E27FC236}">
                <a16:creationId xmlns:a16="http://schemas.microsoft.com/office/drawing/2014/main" id="{9A66F5F1-C665-2D0E-7D10-B9B6D463BC11}"/>
              </a:ext>
            </a:extLst>
          </p:cNvPr>
          <p:cNvSpPr/>
          <p:nvPr/>
        </p:nvSpPr>
        <p:spPr>
          <a:xfrm rot="5400000" flipH="1">
            <a:off x="74566335" y="3710184"/>
            <a:ext cx="635759" cy="360234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62" name="Arc 1161">
            <a:extLst>
              <a:ext uri="{FF2B5EF4-FFF2-40B4-BE49-F238E27FC236}">
                <a16:creationId xmlns:a16="http://schemas.microsoft.com/office/drawing/2014/main" id="{8897D62F-8253-7FCE-FE94-A03E67B54C84}"/>
              </a:ext>
            </a:extLst>
          </p:cNvPr>
          <p:cNvSpPr/>
          <p:nvPr/>
        </p:nvSpPr>
        <p:spPr>
          <a:xfrm rot="3579565">
            <a:off x="76505111" y="606560"/>
            <a:ext cx="4303782" cy="5682450"/>
          </a:xfrm>
          <a:prstGeom prst="arc">
            <a:avLst>
              <a:gd name="adj1" fmla="val 10068221"/>
              <a:gd name="adj2" fmla="val 15900540"/>
            </a:avLst>
          </a:prstGeom>
          <a:ln w="57150" cap="flat" cmpd="sng" algn="ctr">
            <a:solidFill>
              <a:srgbClr val="F5F9F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90181740-A406-B4E2-91D6-FE5D5A10B804}"/>
              </a:ext>
            </a:extLst>
          </p:cNvPr>
          <p:cNvSpPr txBox="1"/>
          <p:nvPr/>
        </p:nvSpPr>
        <p:spPr>
          <a:xfrm>
            <a:off x="74603654" y="7376810"/>
            <a:ext cx="1285437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Early prediction of bottlenecks and the potential risks</a:t>
            </a:r>
          </a:p>
        </p:txBody>
      </p:sp>
      <p:sp>
        <p:nvSpPr>
          <p:cNvPr id="1164" name="TextBox 1163">
            <a:extLst>
              <a:ext uri="{FF2B5EF4-FFF2-40B4-BE49-F238E27FC236}">
                <a16:creationId xmlns:a16="http://schemas.microsoft.com/office/drawing/2014/main" id="{FDD94392-88B3-6FCE-7927-7243FAA7DE3D}"/>
              </a:ext>
            </a:extLst>
          </p:cNvPr>
          <p:cNvSpPr txBox="1"/>
          <p:nvPr/>
        </p:nvSpPr>
        <p:spPr>
          <a:xfrm>
            <a:off x="73281647" y="7376810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01</a:t>
            </a: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34678915-89B7-F283-FFCC-1DD6F3108AA7}"/>
              </a:ext>
            </a:extLst>
          </p:cNvPr>
          <p:cNvSpPr txBox="1"/>
          <p:nvPr/>
        </p:nvSpPr>
        <p:spPr>
          <a:xfrm>
            <a:off x="74603654" y="8483927"/>
            <a:ext cx="1285437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discussion points for the Daily Scrum meeting</a:t>
            </a: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4DE12F82-4E15-0DF9-929F-11AA25A449BC}"/>
              </a:ext>
            </a:extLst>
          </p:cNvPr>
          <p:cNvSpPr txBox="1"/>
          <p:nvPr/>
        </p:nvSpPr>
        <p:spPr>
          <a:xfrm>
            <a:off x="73281647" y="8483927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02</a:t>
            </a:r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F7D32F37-E26E-59D0-01D4-69AFC5175F48}"/>
              </a:ext>
            </a:extLst>
          </p:cNvPr>
          <p:cNvSpPr/>
          <p:nvPr/>
        </p:nvSpPr>
        <p:spPr>
          <a:xfrm>
            <a:off x="95440664" y="1022708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1168" name="Rectangle: Rounded Corners 1167">
            <a:extLst>
              <a:ext uri="{FF2B5EF4-FFF2-40B4-BE49-F238E27FC236}">
                <a16:creationId xmlns:a16="http://schemas.microsoft.com/office/drawing/2014/main" id="{DDD79F05-2781-44F5-CEA3-75108780AA16}"/>
              </a:ext>
            </a:extLst>
          </p:cNvPr>
          <p:cNvSpPr/>
          <p:nvPr/>
        </p:nvSpPr>
        <p:spPr>
          <a:xfrm>
            <a:off x="94549524" y="4719604"/>
            <a:ext cx="3892329" cy="1737242"/>
          </a:xfrm>
          <a:prstGeom prst="roundRect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Feedback Report Generation</a:t>
            </a:r>
          </a:p>
        </p:txBody>
      </p:sp>
      <p:sp>
        <p:nvSpPr>
          <p:cNvPr id="1169" name="Arrow: Right 1168">
            <a:extLst>
              <a:ext uri="{FF2B5EF4-FFF2-40B4-BE49-F238E27FC236}">
                <a16:creationId xmlns:a16="http://schemas.microsoft.com/office/drawing/2014/main" id="{D5F12638-ED8A-96DD-24AC-D3AFBE87595B}"/>
              </a:ext>
            </a:extLst>
          </p:cNvPr>
          <p:cNvSpPr/>
          <p:nvPr/>
        </p:nvSpPr>
        <p:spPr>
          <a:xfrm rot="5400000">
            <a:off x="95979527" y="3701739"/>
            <a:ext cx="1069832" cy="421854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70" name="Arrow: Right 1169">
            <a:extLst>
              <a:ext uri="{FF2B5EF4-FFF2-40B4-BE49-F238E27FC236}">
                <a16:creationId xmlns:a16="http://schemas.microsoft.com/office/drawing/2014/main" id="{D164B0E1-322C-A1F6-37A4-B1ED402403FB}"/>
              </a:ext>
            </a:extLst>
          </p:cNvPr>
          <p:cNvSpPr/>
          <p:nvPr/>
        </p:nvSpPr>
        <p:spPr>
          <a:xfrm>
            <a:off x="98920733" y="5320596"/>
            <a:ext cx="2987157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1171" name="TextBox 1170">
            <a:extLst>
              <a:ext uri="{FF2B5EF4-FFF2-40B4-BE49-F238E27FC236}">
                <a16:creationId xmlns:a16="http://schemas.microsoft.com/office/drawing/2014/main" id="{956BD789-295A-A36B-B9F7-04B225203CBB}"/>
              </a:ext>
            </a:extLst>
          </p:cNvPr>
          <p:cNvSpPr txBox="1"/>
          <p:nvPr/>
        </p:nvSpPr>
        <p:spPr>
          <a:xfrm>
            <a:off x="98920733" y="4587395"/>
            <a:ext cx="28233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Josefin Sans" pitchFamily="2" charset="0"/>
              </a:rPr>
              <a:t>Stakeholders</a:t>
            </a:r>
          </a:p>
        </p:txBody>
      </p:sp>
      <p:sp>
        <p:nvSpPr>
          <p:cNvPr id="1172" name="TextBox 1171">
            <a:extLst>
              <a:ext uri="{FF2B5EF4-FFF2-40B4-BE49-F238E27FC236}">
                <a16:creationId xmlns:a16="http://schemas.microsoft.com/office/drawing/2014/main" id="{48ED167F-8A2B-2AB1-C55D-185963859F87}"/>
              </a:ext>
            </a:extLst>
          </p:cNvPr>
          <p:cNvSpPr txBox="1"/>
          <p:nvPr/>
        </p:nvSpPr>
        <p:spPr>
          <a:xfrm>
            <a:off x="91844789" y="7303748"/>
            <a:ext cx="1285437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Feedback reports </a:t>
            </a:r>
          </a:p>
        </p:txBody>
      </p:sp>
      <p:sp>
        <p:nvSpPr>
          <p:cNvPr id="1173" name="TextBox 1172">
            <a:extLst>
              <a:ext uri="{FF2B5EF4-FFF2-40B4-BE49-F238E27FC236}">
                <a16:creationId xmlns:a16="http://schemas.microsoft.com/office/drawing/2014/main" id="{113E57E5-FE6F-8A4E-E776-255312C54430}"/>
              </a:ext>
            </a:extLst>
          </p:cNvPr>
          <p:cNvSpPr txBox="1"/>
          <p:nvPr/>
        </p:nvSpPr>
        <p:spPr>
          <a:xfrm>
            <a:off x="90522782" y="7303748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01</a:t>
            </a:r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73BB49F2-B983-3C8A-7048-FCC716FFC31C}"/>
              </a:ext>
            </a:extLst>
          </p:cNvPr>
          <p:cNvSpPr txBox="1"/>
          <p:nvPr/>
        </p:nvSpPr>
        <p:spPr>
          <a:xfrm>
            <a:off x="91844789" y="8410865"/>
            <a:ext cx="1285437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chemeClr val="bg1"/>
                </a:solidFill>
              </a:rPr>
              <a:t>Generate discussion points for the Daily Scrum meeting</a:t>
            </a:r>
          </a:p>
        </p:txBody>
      </p:sp>
      <p:sp>
        <p:nvSpPr>
          <p:cNvPr id="1175" name="TextBox 1174">
            <a:extLst>
              <a:ext uri="{FF2B5EF4-FFF2-40B4-BE49-F238E27FC236}">
                <a16:creationId xmlns:a16="http://schemas.microsoft.com/office/drawing/2014/main" id="{228CFAFC-9254-3BCC-122E-D49DA279DCA5}"/>
              </a:ext>
            </a:extLst>
          </p:cNvPr>
          <p:cNvSpPr txBox="1"/>
          <p:nvPr/>
        </p:nvSpPr>
        <p:spPr>
          <a:xfrm>
            <a:off x="90522782" y="8410865"/>
            <a:ext cx="1551323" cy="787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200" dirty="0">
                <a:solidFill>
                  <a:srgbClr val="007DFE"/>
                </a:solidFill>
              </a:rPr>
              <a:t>02</a:t>
            </a:r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C10D8C9B-90D9-A6DA-0AC4-FDE00978B6CA}"/>
              </a:ext>
            </a:extLst>
          </p:cNvPr>
          <p:cNvSpPr/>
          <p:nvPr/>
        </p:nvSpPr>
        <p:spPr>
          <a:xfrm>
            <a:off x="31554413" y="6068348"/>
            <a:ext cx="5323163" cy="833306"/>
          </a:xfrm>
          <a:prstGeom prst="rect">
            <a:avLst/>
          </a:prstGeom>
          <a:solidFill>
            <a:srgbClr val="FFE3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As a ___ I want to ___ So that ___</a:t>
            </a:r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E0AE5741-8494-497C-7431-10F7721C0FB9}"/>
              </a:ext>
            </a:extLst>
          </p:cNvPr>
          <p:cNvSpPr/>
          <p:nvPr/>
        </p:nvSpPr>
        <p:spPr>
          <a:xfrm>
            <a:off x="31646789" y="10545938"/>
            <a:ext cx="5323163" cy="19986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dirty="0">
                <a:solidFill>
                  <a:schemeClr val="accent4"/>
                </a:solidFill>
                <a:latin typeface="Product Sans" panose="020B0403030502040203" pitchFamily="34" charset="0"/>
              </a:rPr>
              <a:t>As a</a:t>
            </a:r>
            <a:r>
              <a:rPr 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 </a:t>
            </a:r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customer</a:t>
            </a:r>
          </a:p>
          <a:p>
            <a:r>
              <a:rPr lang="en-US" sz="2700" dirty="0">
                <a:solidFill>
                  <a:schemeClr val="accent4"/>
                </a:solidFill>
                <a:latin typeface="Product Sans" panose="020B0403030502040203" pitchFamily="34" charset="0"/>
              </a:rPr>
              <a:t>I want to </a:t>
            </a:r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add items to a wish list</a:t>
            </a:r>
          </a:p>
          <a:p>
            <a:r>
              <a:rPr lang="en-US" sz="2700" dirty="0">
                <a:solidFill>
                  <a:schemeClr val="accent4"/>
                </a:solidFill>
                <a:latin typeface="Product Sans" panose="020B0403030502040203" pitchFamily="34" charset="0"/>
              </a:rPr>
              <a:t>So that </a:t>
            </a:r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 can save them for future purchases</a:t>
            </a:r>
          </a:p>
        </p:txBody>
      </p:sp>
      <p:sp>
        <p:nvSpPr>
          <p:cNvPr id="1178" name="TextBox 1177">
            <a:extLst>
              <a:ext uri="{FF2B5EF4-FFF2-40B4-BE49-F238E27FC236}">
                <a16:creationId xmlns:a16="http://schemas.microsoft.com/office/drawing/2014/main" id="{31C26AA8-DF77-6861-9230-AEE96E060F0C}"/>
              </a:ext>
            </a:extLst>
          </p:cNvPr>
          <p:cNvSpPr txBox="1"/>
          <p:nvPr/>
        </p:nvSpPr>
        <p:spPr>
          <a:xfrm>
            <a:off x="32634140" y="4349851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Josefin Sans" pitchFamily="2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45944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4048415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3230764" y="4585626"/>
            <a:ext cx="317188" cy="179726"/>
            <a:chOff x="0" y="0"/>
            <a:chExt cx="422918" cy="239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43729" y="4896614"/>
            <a:ext cx="1941932" cy="866731"/>
            <a:chOff x="0" y="0"/>
            <a:chExt cx="2589242" cy="1155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EA2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20966" y="4681530"/>
            <a:ext cx="1451841" cy="1451841"/>
            <a:chOff x="0" y="0"/>
            <a:chExt cx="1935788" cy="1935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5734" cy="1935734"/>
            </a:xfrm>
            <a:custGeom>
              <a:avLst/>
              <a:gdLst/>
              <a:ahLst/>
              <a:cxnLst/>
              <a:rect l="l" t="t" r="r" b="b"/>
              <a:pathLst>
                <a:path w="1935734" h="1935734">
                  <a:moveTo>
                    <a:pt x="0" y="967867"/>
                  </a:moveTo>
                  <a:cubicBezTo>
                    <a:pt x="0" y="433324"/>
                    <a:pt x="433324" y="0"/>
                    <a:pt x="967867" y="0"/>
                  </a:cubicBezTo>
                  <a:cubicBezTo>
                    <a:pt x="1502410" y="0"/>
                    <a:pt x="1935734" y="433324"/>
                    <a:pt x="1935734" y="967867"/>
                  </a:cubicBezTo>
                  <a:cubicBezTo>
                    <a:pt x="1935734" y="1502410"/>
                    <a:pt x="1502410" y="1935734"/>
                    <a:pt x="967867" y="1935734"/>
                  </a:cubicBezTo>
                  <a:cubicBezTo>
                    <a:pt x="433324" y="1935734"/>
                    <a:pt x="0" y="1502410"/>
                    <a:pt x="0" y="96786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35788" cy="195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974092" y="3714813"/>
            <a:ext cx="2553288" cy="1660924"/>
            <a:chOff x="0" y="0"/>
            <a:chExt cx="3404384" cy="221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4362" cy="2214626"/>
            </a:xfrm>
            <a:custGeom>
              <a:avLst/>
              <a:gdLst/>
              <a:ahLst/>
              <a:cxnLst/>
              <a:rect l="l" t="t" r="r" b="b"/>
              <a:pathLst>
                <a:path w="3404362" h="2214626">
                  <a:moveTo>
                    <a:pt x="3404362" y="2214626"/>
                  </a:moveTo>
                  <a:lnTo>
                    <a:pt x="3404362" y="1613662"/>
                  </a:lnTo>
                  <a:cubicBezTo>
                    <a:pt x="3404362" y="722503"/>
                    <a:pt x="2681859" y="0"/>
                    <a:pt x="1790700" y="0"/>
                  </a:cubicBezTo>
                  <a:lnTo>
                    <a:pt x="1709039" y="0"/>
                  </a:lnTo>
                  <a:cubicBezTo>
                    <a:pt x="817753" y="0"/>
                    <a:pt x="95250" y="722503"/>
                    <a:pt x="95250" y="1613662"/>
                  </a:cubicBezTo>
                  <a:lnTo>
                    <a:pt x="95250" y="1899158"/>
                  </a:lnTo>
                  <a:lnTo>
                    <a:pt x="0" y="1899158"/>
                  </a:lnTo>
                  <a:lnTo>
                    <a:pt x="134366" y="2214499"/>
                  </a:lnTo>
                  <a:lnTo>
                    <a:pt x="268732" y="1899158"/>
                  </a:lnTo>
                  <a:lnTo>
                    <a:pt x="173482" y="1899158"/>
                  </a:lnTo>
                  <a:lnTo>
                    <a:pt x="173482" y="1613662"/>
                  </a:lnTo>
                  <a:cubicBezTo>
                    <a:pt x="173482" y="765683"/>
                    <a:pt x="860933" y="78232"/>
                    <a:pt x="1708912" y="78232"/>
                  </a:cubicBezTo>
                  <a:lnTo>
                    <a:pt x="1790700" y="78232"/>
                  </a:lnTo>
                  <a:cubicBezTo>
                    <a:pt x="2638679" y="78232"/>
                    <a:pt x="3326130" y="765683"/>
                    <a:pt x="3326130" y="1613662"/>
                  </a:cubicBezTo>
                  <a:lnTo>
                    <a:pt x="3326130" y="221449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66969" y="5323413"/>
            <a:ext cx="1100199" cy="179725"/>
            <a:chOff x="0" y="0"/>
            <a:chExt cx="1466932" cy="2396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85104" y="5323413"/>
            <a:ext cx="1100199" cy="179725"/>
            <a:chOff x="0" y="0"/>
            <a:chExt cx="1466932" cy="2396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98197" y="5307492"/>
            <a:ext cx="3905082" cy="183778"/>
            <a:chOff x="0" y="0"/>
            <a:chExt cx="5206776" cy="245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06746" cy="245110"/>
            </a:xfrm>
            <a:custGeom>
              <a:avLst/>
              <a:gdLst/>
              <a:ahLst/>
              <a:cxnLst/>
              <a:rect l="l" t="t" r="r" b="b"/>
              <a:pathLst>
                <a:path w="5206746" h="245110">
                  <a:moveTo>
                    <a:pt x="0" y="88900"/>
                  </a:moveTo>
                  <a:lnTo>
                    <a:pt x="4910074" y="88900"/>
                  </a:lnTo>
                  <a:lnTo>
                    <a:pt x="4910074" y="0"/>
                  </a:lnTo>
                  <a:lnTo>
                    <a:pt x="5206746" y="122555"/>
                  </a:lnTo>
                  <a:lnTo>
                    <a:pt x="4910074" y="245110"/>
                  </a:lnTo>
                  <a:lnTo>
                    <a:pt x="4910074" y="156210"/>
                  </a:lnTo>
                  <a:lnTo>
                    <a:pt x="0" y="15621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87488" y="5323413"/>
            <a:ext cx="1100199" cy="179725"/>
            <a:chOff x="0" y="0"/>
            <a:chExt cx="1466932" cy="2396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09303" y="5636371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294923" y="5009583"/>
            <a:ext cx="654750" cy="430525"/>
            <a:chOff x="0" y="0"/>
            <a:chExt cx="873000" cy="5740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998" cy="574040"/>
            </a:xfrm>
            <a:custGeom>
              <a:avLst/>
              <a:gdLst/>
              <a:ahLst/>
              <a:cxnLst/>
              <a:rect l="l" t="t" r="r" b="b"/>
              <a:pathLst>
                <a:path w="872998" h="574040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lnTo>
                    <a:pt x="777367" y="0"/>
                  </a:lnTo>
                  <a:cubicBezTo>
                    <a:pt x="830199" y="0"/>
                    <a:pt x="872998" y="42799"/>
                    <a:pt x="872998" y="95631"/>
                  </a:cubicBezTo>
                  <a:lnTo>
                    <a:pt x="872998" y="478409"/>
                  </a:lnTo>
                  <a:cubicBezTo>
                    <a:pt x="872998" y="531241"/>
                    <a:pt x="830199" y="574040"/>
                    <a:pt x="777367" y="574040"/>
                  </a:cubicBezTo>
                  <a:lnTo>
                    <a:pt x="95631" y="574040"/>
                  </a:lnTo>
                  <a:cubicBezTo>
                    <a:pt x="42799" y="574040"/>
                    <a:pt x="0" y="531241"/>
                    <a:pt x="0" y="47840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4"/>
          <p:cNvSpPr/>
          <p:nvPr/>
        </p:nvSpPr>
        <p:spPr>
          <a:xfrm rot="91722">
            <a:off x="11492310" y="5290190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91722">
            <a:off x="11492310" y="5188402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375108" y="5140633"/>
            <a:ext cx="83846" cy="83847"/>
            <a:chOff x="0" y="0"/>
            <a:chExt cx="111795" cy="111795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75108" y="5243453"/>
            <a:ext cx="83846" cy="83847"/>
            <a:chOff x="0" y="0"/>
            <a:chExt cx="111795" cy="111795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76837" y="4965052"/>
            <a:ext cx="290924" cy="79434"/>
            <a:chOff x="0" y="0"/>
            <a:chExt cx="387898" cy="1059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752222" y="5643886"/>
            <a:ext cx="1225989" cy="5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033825" y="4709021"/>
            <a:ext cx="654750" cy="819813"/>
            <a:chOff x="0" y="0"/>
            <a:chExt cx="872999" cy="10930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2998" cy="1093089"/>
            </a:xfrm>
            <a:custGeom>
              <a:avLst/>
              <a:gdLst/>
              <a:ahLst/>
              <a:cxnLst/>
              <a:rect l="l" t="t" r="r" b="b"/>
              <a:pathLst>
                <a:path w="872998" h="1093089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lnTo>
                    <a:pt x="727456" y="0"/>
                  </a:lnTo>
                  <a:cubicBezTo>
                    <a:pt x="807847" y="0"/>
                    <a:pt x="872998" y="65151"/>
                    <a:pt x="872998" y="145542"/>
                  </a:cubicBezTo>
                  <a:lnTo>
                    <a:pt x="872998" y="947547"/>
                  </a:lnTo>
                  <a:cubicBezTo>
                    <a:pt x="872998" y="1027938"/>
                    <a:pt x="807847" y="1093089"/>
                    <a:pt x="727456" y="1093089"/>
                  </a:cubicBezTo>
                  <a:lnTo>
                    <a:pt x="145542" y="1093089"/>
                  </a:lnTo>
                  <a:cubicBezTo>
                    <a:pt x="65151" y="1093089"/>
                    <a:pt x="0" y="1027938"/>
                    <a:pt x="0" y="947547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AutoShape 35"/>
          <p:cNvSpPr/>
          <p:nvPr/>
        </p:nvSpPr>
        <p:spPr>
          <a:xfrm rot="91722">
            <a:off x="6232587" y="5090041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rot="91722">
            <a:off x="6232586" y="5193206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rot="91722">
            <a:off x="6231211" y="5294995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rot="91722">
            <a:off x="6231211" y="5396783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6114010" y="5045711"/>
            <a:ext cx="83846" cy="83846"/>
            <a:chOff x="0" y="0"/>
            <a:chExt cx="111795" cy="111795"/>
          </a:xfrm>
        </p:grpSpPr>
        <p:sp>
          <p:nvSpPr>
            <p:cNvPr id="40" name="Freeform 4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114010" y="5146468"/>
            <a:ext cx="83846" cy="83846"/>
            <a:chOff x="0" y="0"/>
            <a:chExt cx="111795" cy="111795"/>
          </a:xfrm>
        </p:grpSpPr>
        <p:sp>
          <p:nvSpPr>
            <p:cNvPr id="42" name="Freeform 4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6114010" y="5249976"/>
            <a:ext cx="83846" cy="83846"/>
            <a:chOff x="0" y="0"/>
            <a:chExt cx="111795" cy="111795"/>
          </a:xfrm>
        </p:grpSpPr>
        <p:sp>
          <p:nvSpPr>
            <p:cNvPr id="44" name="Freeform 4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6114009" y="5352109"/>
            <a:ext cx="83846" cy="83846"/>
            <a:chOff x="0" y="0"/>
            <a:chExt cx="111795" cy="111795"/>
          </a:xfrm>
        </p:grpSpPr>
        <p:sp>
          <p:nvSpPr>
            <p:cNvPr id="46" name="Freeform 46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215739" y="4664496"/>
            <a:ext cx="290924" cy="79434"/>
            <a:chOff x="0" y="0"/>
            <a:chExt cx="387898" cy="105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AutoShape 49"/>
          <p:cNvSpPr/>
          <p:nvPr/>
        </p:nvSpPr>
        <p:spPr>
          <a:xfrm rot="91722">
            <a:off x="6231211" y="4989628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91722">
            <a:off x="6231212" y="4887839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6114010" y="4840070"/>
            <a:ext cx="83846" cy="83846"/>
            <a:chOff x="0" y="0"/>
            <a:chExt cx="111795" cy="111795"/>
          </a:xfrm>
        </p:grpSpPr>
        <p:sp>
          <p:nvSpPr>
            <p:cNvPr id="52" name="Freeform 5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6114010" y="4942891"/>
            <a:ext cx="83846" cy="83846"/>
            <a:chOff x="0" y="0"/>
            <a:chExt cx="111795" cy="111795"/>
          </a:xfrm>
        </p:grpSpPr>
        <p:sp>
          <p:nvSpPr>
            <p:cNvPr id="54" name="Freeform 5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637742" y="4043119"/>
            <a:ext cx="1225989" cy="65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5222002" y="3352701"/>
            <a:ext cx="996513" cy="996513"/>
            <a:chOff x="0" y="0"/>
            <a:chExt cx="1328684" cy="132868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328674" cy="1328674"/>
            </a:xfrm>
            <a:custGeom>
              <a:avLst/>
              <a:gdLst/>
              <a:ahLst/>
              <a:cxnLst/>
              <a:rect l="l" t="t" r="r" b="b"/>
              <a:pathLst>
                <a:path w="1328674" h="1328674">
                  <a:moveTo>
                    <a:pt x="0" y="664337"/>
                  </a:moveTo>
                  <a:cubicBezTo>
                    <a:pt x="0" y="297434"/>
                    <a:pt x="297434" y="0"/>
                    <a:pt x="664337" y="0"/>
                  </a:cubicBezTo>
                  <a:cubicBezTo>
                    <a:pt x="1031240" y="0"/>
                    <a:pt x="1328674" y="297434"/>
                    <a:pt x="1328674" y="664337"/>
                  </a:cubicBezTo>
                  <a:cubicBezTo>
                    <a:pt x="1328674" y="1031240"/>
                    <a:pt x="1031240" y="1328674"/>
                    <a:pt x="664337" y="1328674"/>
                  </a:cubicBezTo>
                  <a:cubicBezTo>
                    <a:pt x="297434" y="1328674"/>
                    <a:pt x="0" y="1031240"/>
                    <a:pt x="0" y="66433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328684" cy="132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3001219">
            <a:off x="14765001" y="3069511"/>
            <a:ext cx="1668578" cy="1875411"/>
            <a:chOff x="0" y="0"/>
            <a:chExt cx="2224770" cy="2500548"/>
          </a:xfrm>
        </p:grpSpPr>
        <p:sp>
          <p:nvSpPr>
            <p:cNvPr id="60" name="Freeform 60"/>
            <p:cNvSpPr/>
            <p:nvPr/>
          </p:nvSpPr>
          <p:spPr>
            <a:xfrm>
              <a:off x="-115316" y="-111125"/>
              <a:ext cx="2462657" cy="2045462"/>
            </a:xfrm>
            <a:custGeom>
              <a:avLst/>
              <a:gdLst/>
              <a:ahLst/>
              <a:cxnLst/>
              <a:rect l="l" t="t" r="r" b="b"/>
              <a:pathLst>
                <a:path w="2462657" h="2045462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cubicBezTo>
                    <a:pt x="2211070" y="1945767"/>
                    <a:pt x="2204847" y="1951228"/>
                    <a:pt x="2197100" y="1953641"/>
                  </a:cubicBezTo>
                  <a:cubicBezTo>
                    <a:pt x="2189353" y="1956054"/>
                    <a:pt x="2181098" y="1955038"/>
                    <a:pt x="2174113" y="1950974"/>
                  </a:cubicBezTo>
                  <a:lnTo>
                    <a:pt x="1213231" y="1386078"/>
                  </a:lnTo>
                  <a:lnTo>
                    <a:pt x="1227709" y="1361440"/>
                  </a:lnTo>
                  <a:lnTo>
                    <a:pt x="1244346" y="1384681"/>
                  </a:lnTo>
                  <a:lnTo>
                    <a:pt x="329184" y="2039112"/>
                  </a:lnTo>
                  <a:cubicBezTo>
                    <a:pt x="322580" y="2043811"/>
                    <a:pt x="314325" y="2045462"/>
                    <a:pt x="306324" y="2043811"/>
                  </a:cubicBezTo>
                  <a:cubicBezTo>
                    <a:pt x="298323" y="2042160"/>
                    <a:pt x="291592" y="2036953"/>
                    <a:pt x="287655" y="2029968"/>
                  </a:cubicBezTo>
                  <a:moveTo>
                    <a:pt x="337439" y="2001901"/>
                  </a:moveTo>
                  <a:lnTo>
                    <a:pt x="312547" y="2015871"/>
                  </a:lnTo>
                  <a:lnTo>
                    <a:pt x="295910" y="1992630"/>
                  </a:lnTo>
                  <a:lnTo>
                    <a:pt x="1211072" y="1338199"/>
                  </a:lnTo>
                  <a:cubicBezTo>
                    <a:pt x="1220216" y="1331595"/>
                    <a:pt x="1232408" y="1331087"/>
                    <a:pt x="1242187" y="1336802"/>
                  </a:cubicBezTo>
                  <a:lnTo>
                    <a:pt x="2203196" y="1901825"/>
                  </a:lnTo>
                  <a:lnTo>
                    <a:pt x="2188718" y="1926463"/>
                  </a:lnTo>
                  <a:lnTo>
                    <a:pt x="2162810" y="1914525"/>
                  </a:lnTo>
                  <a:cubicBezTo>
                    <a:pt x="2401062" y="1399794"/>
                    <a:pt x="2276348" y="767207"/>
                    <a:pt x="1869821" y="414782"/>
                  </a:cubicBezTo>
                  <a:lnTo>
                    <a:pt x="1888490" y="393192"/>
                  </a:lnTo>
                  <a:lnTo>
                    <a:pt x="1869821" y="414782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-115316" y="-111125"/>
              <a:ext cx="2462657" cy="2029841"/>
            </a:xfrm>
            <a:custGeom>
              <a:avLst/>
              <a:gdLst/>
              <a:ahLst/>
              <a:cxnLst/>
              <a:rect l="l" t="t" r="r" b="b"/>
              <a:pathLst>
                <a:path w="2462657" h="2029841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lnTo>
                    <a:pt x="2162683" y="1914398"/>
                  </a:lnTo>
                  <a:cubicBezTo>
                    <a:pt x="2400935" y="1399667"/>
                    <a:pt x="2276221" y="767080"/>
                    <a:pt x="1869694" y="414655"/>
                  </a:cubicBezTo>
                  <a:lnTo>
                    <a:pt x="1888363" y="393065"/>
                  </a:lnTo>
                  <a:lnTo>
                    <a:pt x="1869694" y="414655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6417402" y="4840799"/>
            <a:ext cx="1236690" cy="1052730"/>
            <a:chOff x="0" y="0"/>
            <a:chExt cx="1648920" cy="14036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8968" cy="1403604"/>
            </a:xfrm>
            <a:custGeom>
              <a:avLst/>
              <a:gdLst/>
              <a:ahLst/>
              <a:cxnLst/>
              <a:rect l="l" t="t" r="r" b="b"/>
              <a:pathLst>
                <a:path w="1648968" h="1403604">
                  <a:moveTo>
                    <a:pt x="0" y="701802"/>
                  </a:moveTo>
                  <a:cubicBezTo>
                    <a:pt x="0" y="314198"/>
                    <a:pt x="369062" y="0"/>
                    <a:pt x="824484" y="0"/>
                  </a:cubicBezTo>
                  <a:cubicBezTo>
                    <a:pt x="1279906" y="0"/>
                    <a:pt x="1648968" y="314198"/>
                    <a:pt x="1648968" y="701802"/>
                  </a:cubicBezTo>
                  <a:cubicBezTo>
                    <a:pt x="1648968" y="1089406"/>
                    <a:pt x="1279906" y="1403604"/>
                    <a:pt x="824484" y="1403604"/>
                  </a:cubicBezTo>
                  <a:cubicBezTo>
                    <a:pt x="369062" y="1403604"/>
                    <a:pt x="0" y="1089406"/>
                    <a:pt x="0" y="70180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19050"/>
              <a:ext cx="1648920" cy="142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6041626" y="3246956"/>
            <a:ext cx="1225989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7926386" y="5301946"/>
            <a:ext cx="1912614" cy="201192"/>
            <a:chOff x="0" y="0"/>
            <a:chExt cx="2550152" cy="26825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8328644" y="4835458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8056362" y="3384956"/>
            <a:ext cx="1941932" cy="866732"/>
            <a:chOff x="0" y="0"/>
            <a:chExt cx="2589242" cy="115564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335854" y="3860118"/>
            <a:ext cx="1587926" cy="513276"/>
            <a:chOff x="0" y="0"/>
            <a:chExt cx="2117234" cy="6843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117217" cy="684403"/>
            </a:xfrm>
            <a:custGeom>
              <a:avLst/>
              <a:gdLst/>
              <a:ahLst/>
              <a:cxnLst/>
              <a:rect l="l" t="t" r="r" b="b"/>
              <a:pathLst>
                <a:path w="2117217" h="684403">
                  <a:moveTo>
                    <a:pt x="0" y="684403"/>
                  </a:moveTo>
                  <a:lnTo>
                    <a:pt x="0" y="319405"/>
                  </a:lnTo>
                  <a:cubicBezTo>
                    <a:pt x="0" y="183896"/>
                    <a:pt x="109855" y="74041"/>
                    <a:pt x="245364" y="74041"/>
                  </a:cubicBezTo>
                  <a:lnTo>
                    <a:pt x="1775079" y="74041"/>
                  </a:lnTo>
                  <a:lnTo>
                    <a:pt x="1775079" y="0"/>
                  </a:lnTo>
                  <a:lnTo>
                    <a:pt x="2117217" y="108077"/>
                  </a:lnTo>
                  <a:lnTo>
                    <a:pt x="1775079" y="216154"/>
                  </a:lnTo>
                  <a:lnTo>
                    <a:pt x="1775079" y="142113"/>
                  </a:lnTo>
                  <a:lnTo>
                    <a:pt x="245364" y="142113"/>
                  </a:lnTo>
                  <a:cubicBezTo>
                    <a:pt x="147447" y="142113"/>
                    <a:pt x="68072" y="221488"/>
                    <a:pt x="68072" y="319405"/>
                  </a:cubicBezTo>
                  <a:lnTo>
                    <a:pt x="68072" y="684403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8878562" y="4352604"/>
            <a:ext cx="317189" cy="179725"/>
            <a:chOff x="0" y="0"/>
            <a:chExt cx="422918" cy="23963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7999654" y="6501009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Customers Feedback</a:t>
            </a:r>
          </a:p>
        </p:txBody>
      </p:sp>
      <p:grpSp>
        <p:nvGrpSpPr>
          <p:cNvPr id="77" name="Group 77"/>
          <p:cNvGrpSpPr/>
          <p:nvPr/>
        </p:nvGrpSpPr>
        <p:grpSpPr>
          <a:xfrm rot="-9397906">
            <a:off x="6888968" y="6330766"/>
            <a:ext cx="1057748" cy="195405"/>
            <a:chOff x="0" y="0"/>
            <a:chExt cx="1410330" cy="26054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2326716" y="7609158"/>
            <a:ext cx="1941931" cy="866732"/>
            <a:chOff x="0" y="0"/>
            <a:chExt cx="2589242" cy="115564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5950202" y="8741507"/>
            <a:ext cx="2238309" cy="866732"/>
            <a:chOff x="0" y="0"/>
            <a:chExt cx="2984412" cy="115564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16668578" y="6278643"/>
            <a:ext cx="735648" cy="209894"/>
            <a:chOff x="0" y="0"/>
            <a:chExt cx="980864" cy="2798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8343784" y="9107307"/>
            <a:ext cx="1573972" cy="201192"/>
            <a:chOff x="0" y="0"/>
            <a:chExt cx="2098630" cy="268256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8233188" y="8787207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3697954" y="1748546"/>
            <a:ext cx="5670028" cy="784830"/>
            <a:chOff x="0" y="0"/>
            <a:chExt cx="7560038" cy="104644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Block Diagram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5950202" y="6899706"/>
            <a:ext cx="2238309" cy="866732"/>
            <a:chOff x="0" y="0"/>
            <a:chExt cx="2984412" cy="115564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16668578" y="8128197"/>
            <a:ext cx="735648" cy="209894"/>
            <a:chOff x="0" y="0"/>
            <a:chExt cx="980864" cy="27985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 rot="7295926">
            <a:off x="10419307" y="6714066"/>
            <a:ext cx="1057748" cy="195405"/>
            <a:chOff x="0" y="0"/>
            <a:chExt cx="1410330" cy="26054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1157048" y="7937670"/>
            <a:ext cx="1026873" cy="209709"/>
            <a:chOff x="0" y="0"/>
            <a:chExt cx="1369164" cy="2796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102"/>
          <p:cNvGrpSpPr/>
          <p:nvPr/>
        </p:nvGrpSpPr>
        <p:grpSpPr>
          <a:xfrm rot="-7729282">
            <a:off x="11797843" y="6700821"/>
            <a:ext cx="1057748" cy="195405"/>
            <a:chOff x="0" y="0"/>
            <a:chExt cx="1410330" cy="26054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3375613" y="8540845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3377893" y="9055497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2664986" y="8477153"/>
            <a:ext cx="654751" cy="412870"/>
            <a:chOff x="0" y="0"/>
            <a:chExt cx="873002" cy="550494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2664988" y="9010743"/>
            <a:ext cx="654752" cy="412870"/>
            <a:chOff x="0" y="0"/>
            <a:chExt cx="873002" cy="550494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9946410" y="7439750"/>
            <a:ext cx="1026873" cy="1026873"/>
            <a:chOff x="0" y="0"/>
            <a:chExt cx="1369164" cy="1369164"/>
          </a:xfrm>
        </p:grpSpPr>
        <p:sp>
          <p:nvSpPr>
            <p:cNvPr id="114" name="Freeform 114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15"/>
          <p:cNvGrpSpPr>
            <a:grpSpLocks noChangeAspect="1"/>
          </p:cNvGrpSpPr>
          <p:nvPr/>
        </p:nvGrpSpPr>
        <p:grpSpPr>
          <a:xfrm>
            <a:off x="-16041984" y="3619942"/>
            <a:ext cx="17869554" cy="4436847"/>
            <a:chOff x="0" y="0"/>
            <a:chExt cx="23826072" cy="5915796"/>
          </a:xfrm>
        </p:grpSpPr>
        <p:sp>
          <p:nvSpPr>
            <p:cNvPr id="116" name="Freeform 116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-19464411" y="778930"/>
            <a:ext cx="102092760" cy="8916654"/>
            <a:chOff x="0" y="0"/>
            <a:chExt cx="136123680" cy="11888872"/>
          </a:xfrm>
          <a:solidFill>
            <a:srgbClr val="323F4F"/>
          </a:solidFill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9" name="TextBox 119"/>
          <p:cNvSpPr txBox="1"/>
          <p:nvPr/>
        </p:nvSpPr>
        <p:spPr>
          <a:xfrm>
            <a:off x="-12190941" y="7411512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13512948" y="741151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12190941" y="8279125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13512948" y="8279125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12298712" y="1951831"/>
            <a:ext cx="5577869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124" name="Group 124"/>
          <p:cNvGrpSpPr/>
          <p:nvPr/>
        </p:nvGrpSpPr>
        <p:grpSpPr>
          <a:xfrm rot="5400000">
            <a:off x="-10007775" y="3074492"/>
            <a:ext cx="635760" cy="360234"/>
            <a:chOff x="0" y="0"/>
            <a:chExt cx="847680" cy="480312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-11418042" y="3697822"/>
            <a:ext cx="3892329" cy="1737242"/>
            <a:chOff x="0" y="0"/>
            <a:chExt cx="5189772" cy="2316322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TextBox 128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-6629418" y="4553284"/>
            <a:ext cx="2205197" cy="360235"/>
            <a:chOff x="0" y="0"/>
            <a:chExt cx="2940262" cy="480314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8289881" y="5071783"/>
            <a:ext cx="7198211" cy="6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 b="1" dirty="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8289881" y="11058279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6967874" y="11058279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9945589" y="1753431"/>
            <a:ext cx="3892329" cy="1737242"/>
            <a:chOff x="0" y="0"/>
            <a:chExt cx="5189772" cy="2316322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sp>
        <p:nvSpPr>
          <p:cNvPr id="143" name="TextBox 143"/>
          <p:cNvSpPr txBox="1"/>
          <p:nvPr/>
        </p:nvSpPr>
        <p:spPr>
          <a:xfrm>
            <a:off x="6856364" y="1951889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21718314" y="7958559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20396307" y="7958559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21718314" y="90656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20396307" y="906567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25512352" y="2959122"/>
            <a:ext cx="2205196" cy="360236"/>
            <a:chOff x="0" y="0"/>
            <a:chExt cx="2940262" cy="480314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" name="TextBox 150"/>
          <p:cNvSpPr txBox="1"/>
          <p:nvPr/>
        </p:nvSpPr>
        <p:spPr>
          <a:xfrm>
            <a:off x="27669050" y="353097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151" name="Group 151"/>
          <p:cNvGrpSpPr/>
          <p:nvPr/>
        </p:nvGrpSpPr>
        <p:grpSpPr>
          <a:xfrm>
            <a:off x="28333360" y="2330094"/>
            <a:ext cx="1312355" cy="862929"/>
            <a:chOff x="0" y="0"/>
            <a:chExt cx="1749806" cy="1150571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" name="AutoShape 153"/>
          <p:cNvSpPr/>
          <p:nvPr/>
        </p:nvSpPr>
        <p:spPr>
          <a:xfrm rot="91722">
            <a:off x="28728993" y="289253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4" name="AutoShape 154"/>
          <p:cNvSpPr/>
          <p:nvPr/>
        </p:nvSpPr>
        <p:spPr>
          <a:xfrm rot="91722">
            <a:off x="28728993" y="2688509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5" name="Group 155"/>
          <p:cNvGrpSpPr>
            <a:grpSpLocks noChangeAspect="1"/>
          </p:cNvGrpSpPr>
          <p:nvPr/>
        </p:nvGrpSpPr>
        <p:grpSpPr>
          <a:xfrm>
            <a:off x="28494079" y="2592762"/>
            <a:ext cx="168059" cy="168059"/>
            <a:chOff x="0" y="0"/>
            <a:chExt cx="224078" cy="224078"/>
          </a:xfrm>
        </p:grpSpPr>
        <p:sp>
          <p:nvSpPr>
            <p:cNvPr id="156" name="Freeform 15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57"/>
          <p:cNvGrpSpPr>
            <a:grpSpLocks noChangeAspect="1"/>
          </p:cNvGrpSpPr>
          <p:nvPr/>
        </p:nvGrpSpPr>
        <p:grpSpPr>
          <a:xfrm>
            <a:off x="28494079" y="2798852"/>
            <a:ext cx="168059" cy="168059"/>
            <a:chOff x="0" y="0"/>
            <a:chExt cx="224078" cy="224078"/>
          </a:xfrm>
        </p:grpSpPr>
        <p:sp>
          <p:nvSpPr>
            <p:cNvPr id="158" name="Freeform 15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28697980" y="2240836"/>
            <a:ext cx="583116" cy="159215"/>
            <a:chOff x="0" y="0"/>
            <a:chExt cx="777488" cy="212286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27039442" y="5671512"/>
            <a:ext cx="3892329" cy="1737242"/>
            <a:chOff x="0" y="0"/>
            <a:chExt cx="5189772" cy="2316322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TextBox 16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164" name="Group 164"/>
          <p:cNvGrpSpPr/>
          <p:nvPr/>
        </p:nvGrpSpPr>
        <p:grpSpPr>
          <a:xfrm rot="3001219">
            <a:off x="28873239" y="4068036"/>
            <a:ext cx="1694221" cy="1898864"/>
            <a:chOff x="0" y="0"/>
            <a:chExt cx="2258962" cy="2531818"/>
          </a:xfrm>
        </p:grpSpPr>
        <p:sp>
          <p:nvSpPr>
            <p:cNvPr id="165" name="Freeform 165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6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" name="Group 167"/>
          <p:cNvGrpSpPr/>
          <p:nvPr/>
        </p:nvGrpSpPr>
        <p:grpSpPr>
          <a:xfrm rot="-6846651">
            <a:off x="27465716" y="3835452"/>
            <a:ext cx="1686423" cy="1890072"/>
            <a:chOff x="0" y="0"/>
            <a:chExt cx="2248564" cy="2520096"/>
          </a:xfrm>
        </p:grpSpPr>
        <p:sp>
          <p:nvSpPr>
            <p:cNvPr id="168" name="Freeform 168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69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2709013" y="2107633"/>
            <a:ext cx="4028503" cy="5044059"/>
            <a:chOff x="0" y="0"/>
            <a:chExt cx="5371338" cy="6725412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371338" cy="6725412"/>
            </a:xfrm>
            <a:custGeom>
              <a:avLst/>
              <a:gdLst/>
              <a:ahLst/>
              <a:cxnLst/>
              <a:rect l="l" t="t" r="r" b="b"/>
              <a:pathLst>
                <a:path w="5371338" h="6725412">
                  <a:moveTo>
                    <a:pt x="0" y="895223"/>
                  </a:moveTo>
                  <a:cubicBezTo>
                    <a:pt x="0" y="400812"/>
                    <a:pt x="400812" y="0"/>
                    <a:pt x="895223" y="0"/>
                  </a:cubicBezTo>
                  <a:lnTo>
                    <a:pt x="4476115" y="0"/>
                  </a:lnTo>
                  <a:cubicBezTo>
                    <a:pt x="4970526" y="0"/>
                    <a:pt x="5371338" y="400812"/>
                    <a:pt x="5371338" y="895223"/>
                  </a:cubicBezTo>
                  <a:lnTo>
                    <a:pt x="5371338" y="5830189"/>
                  </a:lnTo>
                  <a:cubicBezTo>
                    <a:pt x="5371338" y="6324600"/>
                    <a:pt x="4970526" y="6725412"/>
                    <a:pt x="4476115" y="6725412"/>
                  </a:cubicBezTo>
                  <a:lnTo>
                    <a:pt x="895223" y="6725412"/>
                  </a:lnTo>
                  <a:cubicBezTo>
                    <a:pt x="400812" y="6725412"/>
                    <a:pt x="0" y="6324600"/>
                    <a:pt x="0" y="58301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72" name="AutoShape 172"/>
          <p:cNvSpPr/>
          <p:nvPr/>
        </p:nvSpPr>
        <p:spPr>
          <a:xfrm rot="91721">
            <a:off x="3931942" y="445194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3" name="AutoShape 173"/>
          <p:cNvSpPr/>
          <p:nvPr/>
        </p:nvSpPr>
        <p:spPr>
          <a:xfrm rot="91721">
            <a:off x="3931937" y="508668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4" name="AutoShape 174"/>
          <p:cNvSpPr/>
          <p:nvPr/>
        </p:nvSpPr>
        <p:spPr>
          <a:xfrm rot="91721">
            <a:off x="3923474" y="5712966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5" name="AutoShape 175"/>
          <p:cNvSpPr/>
          <p:nvPr/>
        </p:nvSpPr>
        <p:spPr>
          <a:xfrm rot="91721">
            <a:off x="3923474" y="6339242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6" name="Group 176"/>
          <p:cNvGrpSpPr>
            <a:grpSpLocks noChangeAspect="1"/>
          </p:cNvGrpSpPr>
          <p:nvPr/>
        </p:nvGrpSpPr>
        <p:grpSpPr>
          <a:xfrm>
            <a:off x="3202371" y="4179193"/>
            <a:ext cx="515884" cy="515884"/>
            <a:chOff x="0" y="0"/>
            <a:chExt cx="687845" cy="687845"/>
          </a:xfrm>
        </p:grpSpPr>
        <p:sp>
          <p:nvSpPr>
            <p:cNvPr id="177" name="Freeform 177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178"/>
          <p:cNvGrpSpPr>
            <a:grpSpLocks noChangeAspect="1"/>
          </p:cNvGrpSpPr>
          <p:nvPr/>
        </p:nvGrpSpPr>
        <p:grpSpPr>
          <a:xfrm>
            <a:off x="3202371" y="4799124"/>
            <a:ext cx="515884" cy="515884"/>
            <a:chOff x="0" y="0"/>
            <a:chExt cx="687845" cy="687845"/>
          </a:xfrm>
        </p:grpSpPr>
        <p:sp>
          <p:nvSpPr>
            <p:cNvPr id="179" name="Freeform 179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0" name="Group 180"/>
          <p:cNvGrpSpPr>
            <a:grpSpLocks noChangeAspect="1"/>
          </p:cNvGrpSpPr>
          <p:nvPr/>
        </p:nvGrpSpPr>
        <p:grpSpPr>
          <a:xfrm>
            <a:off x="3202371" y="5435977"/>
            <a:ext cx="515884" cy="515884"/>
            <a:chOff x="0" y="0"/>
            <a:chExt cx="687845" cy="687845"/>
          </a:xfrm>
        </p:grpSpPr>
        <p:sp>
          <p:nvSpPr>
            <p:cNvPr id="181" name="Freeform 181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2" name="Group 182"/>
          <p:cNvGrpSpPr>
            <a:grpSpLocks noChangeAspect="1"/>
          </p:cNvGrpSpPr>
          <p:nvPr/>
        </p:nvGrpSpPr>
        <p:grpSpPr>
          <a:xfrm>
            <a:off x="3202362" y="6064372"/>
            <a:ext cx="515884" cy="515884"/>
            <a:chOff x="0" y="0"/>
            <a:chExt cx="687845" cy="687845"/>
          </a:xfrm>
        </p:grpSpPr>
        <p:sp>
          <p:nvSpPr>
            <p:cNvPr id="183" name="Freeform 183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3828280" y="1833684"/>
            <a:ext cx="1789972" cy="488735"/>
            <a:chOff x="0" y="0"/>
            <a:chExt cx="2386629" cy="651647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2386711" cy="651764"/>
            </a:xfrm>
            <a:custGeom>
              <a:avLst/>
              <a:gdLst/>
              <a:ahLst/>
              <a:cxnLst/>
              <a:rect l="l" t="t" r="r" b="b"/>
              <a:pathLst>
                <a:path w="2386711" h="651764">
                  <a:moveTo>
                    <a:pt x="218694" y="0"/>
                  </a:moveTo>
                  <a:lnTo>
                    <a:pt x="2168017" y="0"/>
                  </a:lnTo>
                  <a:cubicBezTo>
                    <a:pt x="2288794" y="0"/>
                    <a:pt x="2386711" y="97917"/>
                    <a:pt x="2386711" y="218694"/>
                  </a:cubicBezTo>
                  <a:lnTo>
                    <a:pt x="2386711" y="651764"/>
                  </a:lnTo>
                  <a:lnTo>
                    <a:pt x="0" y="651764"/>
                  </a:lnTo>
                  <a:lnTo>
                    <a:pt x="0" y="218694"/>
                  </a:lnTo>
                  <a:cubicBezTo>
                    <a:pt x="0" y="97917"/>
                    <a:pt x="97917" y="0"/>
                    <a:pt x="21869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6" name="AutoShape 186"/>
          <p:cNvSpPr/>
          <p:nvPr/>
        </p:nvSpPr>
        <p:spPr>
          <a:xfrm rot="91721">
            <a:off x="3923474" y="3834127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7" name="AutoShape 187"/>
          <p:cNvSpPr/>
          <p:nvPr/>
        </p:nvSpPr>
        <p:spPr>
          <a:xfrm rot="91721">
            <a:off x="3923479" y="3207851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8" name="Group 188"/>
          <p:cNvGrpSpPr>
            <a:grpSpLocks noChangeAspect="1"/>
          </p:cNvGrpSpPr>
          <p:nvPr/>
        </p:nvGrpSpPr>
        <p:grpSpPr>
          <a:xfrm>
            <a:off x="3202371" y="2913941"/>
            <a:ext cx="515884" cy="515884"/>
            <a:chOff x="0" y="0"/>
            <a:chExt cx="687845" cy="687845"/>
          </a:xfrm>
        </p:grpSpPr>
        <p:sp>
          <p:nvSpPr>
            <p:cNvPr id="189" name="Freeform 189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190"/>
          <p:cNvGrpSpPr>
            <a:grpSpLocks noChangeAspect="1"/>
          </p:cNvGrpSpPr>
          <p:nvPr/>
        </p:nvGrpSpPr>
        <p:grpSpPr>
          <a:xfrm>
            <a:off x="3202371" y="3546567"/>
            <a:ext cx="515884" cy="515884"/>
            <a:chOff x="0" y="0"/>
            <a:chExt cx="687845" cy="687845"/>
          </a:xfrm>
        </p:grpSpPr>
        <p:sp>
          <p:nvSpPr>
            <p:cNvPr id="191" name="Freeform 191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22495132" y="1796220"/>
            <a:ext cx="2517936" cy="2517936"/>
            <a:chOff x="0" y="0"/>
            <a:chExt cx="3357248" cy="3357248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TextBox 194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40667926" y="2900055"/>
            <a:ext cx="5117709" cy="3329091"/>
            <a:chOff x="0" y="0"/>
            <a:chExt cx="6823612" cy="4438788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39313186" y="6109539"/>
            <a:ext cx="7827190" cy="368359"/>
            <a:chOff x="0" y="0"/>
            <a:chExt cx="10436254" cy="491146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9" name="TextBox 199"/>
          <p:cNvSpPr txBox="1"/>
          <p:nvPr/>
        </p:nvSpPr>
        <p:spPr>
          <a:xfrm>
            <a:off x="36637957" y="671330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00" name="Group 200"/>
          <p:cNvGrpSpPr/>
          <p:nvPr/>
        </p:nvGrpSpPr>
        <p:grpSpPr>
          <a:xfrm>
            <a:off x="37302266" y="5512424"/>
            <a:ext cx="1312355" cy="862929"/>
            <a:chOff x="0" y="0"/>
            <a:chExt cx="1749806" cy="1150571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AutoShape 202"/>
          <p:cNvSpPr/>
          <p:nvPr/>
        </p:nvSpPr>
        <p:spPr>
          <a:xfrm rot="91722">
            <a:off x="37697899" y="607486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3" name="AutoShape 203"/>
          <p:cNvSpPr/>
          <p:nvPr/>
        </p:nvSpPr>
        <p:spPr>
          <a:xfrm rot="91722">
            <a:off x="37697899" y="5870839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4" name="Group 204"/>
          <p:cNvGrpSpPr>
            <a:grpSpLocks noChangeAspect="1"/>
          </p:cNvGrpSpPr>
          <p:nvPr/>
        </p:nvGrpSpPr>
        <p:grpSpPr>
          <a:xfrm>
            <a:off x="37462986" y="5775092"/>
            <a:ext cx="168059" cy="168059"/>
            <a:chOff x="0" y="0"/>
            <a:chExt cx="224078" cy="224078"/>
          </a:xfrm>
        </p:grpSpPr>
        <p:sp>
          <p:nvSpPr>
            <p:cNvPr id="205" name="Freeform 20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206"/>
          <p:cNvGrpSpPr>
            <a:grpSpLocks noChangeAspect="1"/>
          </p:cNvGrpSpPr>
          <p:nvPr/>
        </p:nvGrpSpPr>
        <p:grpSpPr>
          <a:xfrm>
            <a:off x="37462986" y="5981182"/>
            <a:ext cx="168059" cy="168059"/>
            <a:chOff x="0" y="0"/>
            <a:chExt cx="224078" cy="224078"/>
          </a:xfrm>
        </p:grpSpPr>
        <p:sp>
          <p:nvSpPr>
            <p:cNvPr id="207" name="Freeform 20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37666886" y="5423166"/>
            <a:ext cx="583116" cy="159215"/>
            <a:chOff x="0" y="0"/>
            <a:chExt cx="777488" cy="212286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0" name="TextBox 210"/>
          <p:cNvSpPr txBox="1"/>
          <p:nvPr/>
        </p:nvSpPr>
        <p:spPr>
          <a:xfrm>
            <a:off x="41906294" y="353894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211" name="Group 211"/>
          <p:cNvGrpSpPr/>
          <p:nvPr/>
        </p:nvGrpSpPr>
        <p:grpSpPr>
          <a:xfrm>
            <a:off x="45117448" y="2445718"/>
            <a:ext cx="1458737" cy="1458736"/>
            <a:chOff x="0" y="0"/>
            <a:chExt cx="1944982" cy="1944982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TextBox 213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 rot="3001219">
            <a:off x="44148945" y="1856922"/>
            <a:ext cx="2914820" cy="3274752"/>
            <a:chOff x="0" y="0"/>
            <a:chExt cx="3886426" cy="4366336"/>
          </a:xfrm>
        </p:grpSpPr>
        <p:sp>
          <p:nvSpPr>
            <p:cNvPr id="215" name="Freeform 215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16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47737056" y="5174120"/>
            <a:ext cx="2110051" cy="2110051"/>
            <a:chOff x="0" y="0"/>
            <a:chExt cx="2813402" cy="2813402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TextBox 219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220" name="TextBox 220"/>
          <p:cNvSpPr txBox="1"/>
          <p:nvPr/>
        </p:nvSpPr>
        <p:spPr>
          <a:xfrm>
            <a:off x="45877060" y="2085814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36008348" y="2464127"/>
            <a:ext cx="3892329" cy="1737242"/>
            <a:chOff x="0" y="0"/>
            <a:chExt cx="5189772" cy="2316322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TextBox 22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 rot="5400000">
            <a:off x="37636634" y="4405050"/>
            <a:ext cx="635758" cy="360234"/>
            <a:chOff x="0" y="0"/>
            <a:chExt cx="847678" cy="480312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" name="Group 226"/>
          <p:cNvGrpSpPr/>
          <p:nvPr/>
        </p:nvGrpSpPr>
        <p:grpSpPr>
          <a:xfrm rot="3579565">
            <a:off x="39532549" y="1258563"/>
            <a:ext cx="4389507" cy="5768175"/>
            <a:chOff x="0" y="0"/>
            <a:chExt cx="5852676" cy="7690900"/>
          </a:xfrm>
        </p:grpSpPr>
        <p:sp>
          <p:nvSpPr>
            <p:cNvPr id="227" name="Freeform 227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228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9" name="TextBox 229"/>
          <p:cNvSpPr txBox="1"/>
          <p:nvPr/>
        </p:nvSpPr>
        <p:spPr>
          <a:xfrm>
            <a:off x="37765380" y="806022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230" name="TextBox 230"/>
          <p:cNvSpPr txBox="1"/>
          <p:nvPr/>
        </p:nvSpPr>
        <p:spPr>
          <a:xfrm>
            <a:off x="36443372" y="806022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31" name="TextBox 231"/>
          <p:cNvSpPr txBox="1"/>
          <p:nvPr/>
        </p:nvSpPr>
        <p:spPr>
          <a:xfrm>
            <a:off x="37765380" y="916734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36443372" y="916734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58510964" y="1717574"/>
            <a:ext cx="2110051" cy="2110052"/>
            <a:chOff x="0" y="0"/>
            <a:chExt cx="2813402" cy="2813402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TextBox 235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57619825" y="5414469"/>
            <a:ext cx="3892329" cy="1737242"/>
            <a:chOff x="0" y="0"/>
            <a:chExt cx="5189772" cy="2316322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238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239" name="Group 239"/>
          <p:cNvGrpSpPr/>
          <p:nvPr/>
        </p:nvGrpSpPr>
        <p:grpSpPr>
          <a:xfrm rot="5400000">
            <a:off x="59049827" y="4396605"/>
            <a:ext cx="1069831" cy="421854"/>
            <a:chOff x="0" y="0"/>
            <a:chExt cx="1426442" cy="562472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61991034" y="6015462"/>
            <a:ext cx="2987157" cy="403260"/>
            <a:chOff x="0" y="0"/>
            <a:chExt cx="3982876" cy="537680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3" name="TextBox 243"/>
          <p:cNvSpPr txBox="1"/>
          <p:nvPr/>
        </p:nvSpPr>
        <p:spPr>
          <a:xfrm>
            <a:off x="62082458" y="5318435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55006514" y="798716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53684508" y="798716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55006514" y="909428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53684508" y="909428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48" name="Group 248"/>
          <p:cNvGrpSpPr/>
          <p:nvPr/>
        </p:nvGrpSpPr>
        <p:grpSpPr>
          <a:xfrm>
            <a:off x="3929408" y="5431544"/>
            <a:ext cx="2367590" cy="368032"/>
            <a:chOff x="0" y="0"/>
            <a:chExt cx="3156786" cy="49071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TextBox 250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3929408" y="4118748"/>
            <a:ext cx="2367590" cy="368032"/>
            <a:chOff x="0" y="0"/>
            <a:chExt cx="3156786" cy="490710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FEE5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253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3948140" y="3499005"/>
            <a:ext cx="2367590" cy="368032"/>
            <a:chOff x="0" y="0"/>
            <a:chExt cx="3156786" cy="49071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TextBox 256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3929407" y="6089331"/>
            <a:ext cx="2367590" cy="368032"/>
            <a:chOff x="0" y="0"/>
            <a:chExt cx="3156786" cy="490710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C4E0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TextBox 259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3946468" y="2954436"/>
            <a:ext cx="2367590" cy="368033"/>
            <a:chOff x="0" y="0"/>
            <a:chExt cx="3156786" cy="49071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C8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TextBox 262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3929408" y="4806087"/>
            <a:ext cx="2367590" cy="368032"/>
            <a:chOff x="0" y="0"/>
            <a:chExt cx="3156786" cy="490710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EFBD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TextBox 265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sp>
        <p:nvSpPr>
          <p:cNvPr id="269" name="TextBox 269"/>
          <p:cNvSpPr txBox="1"/>
          <p:nvPr/>
        </p:nvSpPr>
        <p:spPr>
          <a:xfrm>
            <a:off x="-12190941" y="6514317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270" name="TextBox 270"/>
          <p:cNvSpPr txBox="1"/>
          <p:nvPr/>
        </p:nvSpPr>
        <p:spPr>
          <a:xfrm>
            <a:off x="-13512948" y="6514317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71" name="TextBox 271"/>
          <p:cNvSpPr txBox="1"/>
          <p:nvPr/>
        </p:nvSpPr>
        <p:spPr>
          <a:xfrm>
            <a:off x="3321342" y="74591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6396676" y="2926382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6384214" y="3505739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6424096" y="4119589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6426497" y="4789090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8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6424096" y="5401715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6429496" y="6052097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grpSp>
        <p:nvGrpSpPr>
          <p:cNvPr id="278" name="Group 278"/>
          <p:cNvGrpSpPr>
            <a:grpSpLocks noChangeAspect="1"/>
          </p:cNvGrpSpPr>
          <p:nvPr/>
        </p:nvGrpSpPr>
        <p:grpSpPr>
          <a:xfrm>
            <a:off x="10295725" y="2956282"/>
            <a:ext cx="534179" cy="534179"/>
            <a:chOff x="0" y="0"/>
            <a:chExt cx="712238" cy="712238"/>
          </a:xfrm>
        </p:grpSpPr>
        <p:sp>
          <p:nvSpPr>
            <p:cNvPr id="279" name="Freeform 279" descr="List with solid fill"/>
            <p:cNvSpPr/>
            <p:nvPr/>
          </p:nvSpPr>
          <p:spPr>
            <a:xfrm>
              <a:off x="0" y="0"/>
              <a:ext cx="712216" cy="712216"/>
            </a:xfrm>
            <a:custGeom>
              <a:avLst/>
              <a:gdLst/>
              <a:ahLst/>
              <a:cxnLst/>
              <a:rect l="l" t="t" r="r" b="b"/>
              <a:pathLst>
                <a:path w="712216" h="712216">
                  <a:moveTo>
                    <a:pt x="0" y="0"/>
                  </a:moveTo>
                  <a:lnTo>
                    <a:pt x="712216" y="0"/>
                  </a:lnTo>
                  <a:lnTo>
                    <a:pt x="712216" y="712216"/>
                  </a:lnTo>
                  <a:lnTo>
                    <a:pt x="0" y="712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0" name="Group 280"/>
          <p:cNvGrpSpPr/>
          <p:nvPr/>
        </p:nvGrpSpPr>
        <p:grpSpPr>
          <a:xfrm>
            <a:off x="7241913" y="2734905"/>
            <a:ext cx="2205196" cy="360235"/>
            <a:chOff x="0" y="0"/>
            <a:chExt cx="2940262" cy="480314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2" name="Group 282"/>
          <p:cNvGrpSpPr>
            <a:grpSpLocks noChangeAspect="1"/>
          </p:cNvGrpSpPr>
          <p:nvPr/>
        </p:nvGrpSpPr>
        <p:grpSpPr>
          <a:xfrm>
            <a:off x="10269538" y="2691940"/>
            <a:ext cx="726494" cy="726494"/>
            <a:chOff x="0" y="0"/>
            <a:chExt cx="968658" cy="968658"/>
          </a:xfrm>
        </p:grpSpPr>
        <p:sp>
          <p:nvSpPr>
            <p:cNvPr id="283" name="Freeform 283" descr="Clipboard with solid fill"/>
            <p:cNvSpPr/>
            <p:nvPr/>
          </p:nvSpPr>
          <p:spPr>
            <a:xfrm>
              <a:off x="0" y="0"/>
              <a:ext cx="968629" cy="968629"/>
            </a:xfrm>
            <a:custGeom>
              <a:avLst/>
              <a:gdLst/>
              <a:ahLst/>
              <a:cxnLst/>
              <a:rect l="l" t="t" r="r" b="b"/>
              <a:pathLst>
                <a:path w="968629" h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1" name="Oval 340">
            <a:extLst>
              <a:ext uri="{FF2B5EF4-FFF2-40B4-BE49-F238E27FC236}">
                <a16:creationId xmlns:a16="http://schemas.microsoft.com/office/drawing/2014/main" id="{E8188EBF-667D-9E7D-E588-492B377294DF}"/>
              </a:ext>
            </a:extLst>
          </p:cNvPr>
          <p:cNvSpPr/>
          <p:nvPr/>
        </p:nvSpPr>
        <p:spPr>
          <a:xfrm>
            <a:off x="533400" y="1212991"/>
            <a:ext cx="1295400" cy="1314537"/>
          </a:xfrm>
          <a:prstGeom prst="ellipse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latin typeface="Product Sans" panose="020B0403030502040203" pitchFamily="34" charset="0"/>
              </a:rPr>
              <a:t>1</a:t>
            </a:r>
            <a:endParaRPr lang="en-US" sz="6000"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3364" y="1113878"/>
            <a:ext cx="15147693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Challenge of Story Point Estimation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3365" y="2308423"/>
            <a:ext cx="15147693" cy="12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just">
              <a:lnSpc>
                <a:spcPts val="4930"/>
              </a:lnSpc>
              <a:buFont typeface="Arial"/>
              <a:buChar char="•"/>
            </a:pP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Story Point Estimation is 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difficult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</a:t>
            </a:r>
          </a:p>
          <a:p>
            <a:pPr marL="1520664" lvl="2" indent="-506888" algn="just">
              <a:lnSpc>
                <a:spcPts val="4930"/>
              </a:lnSpc>
              <a:buFont typeface="Arial"/>
              <a:buChar char="⚬"/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Subjective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Varies by team perception (variable)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3363" y="4226200"/>
            <a:ext cx="15147693" cy="183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just">
              <a:lnSpc>
                <a:spcPts val="4930"/>
              </a:lnSpc>
              <a:buFont typeface="Arial"/>
              <a:buChar char="•"/>
            </a:pP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AI Challenges</a:t>
            </a:r>
          </a:p>
          <a:p>
            <a:pPr marL="1520664" lvl="2" indent="-506888" algn="just">
              <a:lnSpc>
                <a:spcPts val="4930"/>
              </a:lnSpc>
              <a:buFont typeface="Arial"/>
              <a:buChar char="⚬"/>
            </a:pP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Understanding 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unique project language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 </a:t>
            </a:r>
          </a:p>
          <a:p>
            <a:pPr marL="1520664" lvl="2" indent="-506888" algn="just">
              <a:lnSpc>
                <a:spcPts val="4930"/>
              </a:lnSpc>
              <a:buFont typeface="Arial"/>
              <a:buChar char="⚬"/>
            </a:pPr>
            <a:r>
              <a:rPr lang="en-US" sz="3521" dirty="0"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Solving the </a:t>
            </a:r>
            <a:r>
              <a:rPr lang="en-US" sz="3521" b="1" dirty="0"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“cold start” problem</a:t>
            </a:r>
            <a:r>
              <a:rPr lang="en-US" sz="3521" dirty="0"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 for new projects</a:t>
            </a:r>
          </a:p>
        </p:txBody>
      </p:sp>
      <p:sp>
        <p:nvSpPr>
          <p:cNvPr id="6" name="Freeform 6"/>
          <p:cNvSpPr/>
          <p:nvPr/>
        </p:nvSpPr>
        <p:spPr>
          <a:xfrm>
            <a:off x="809171" y="8085272"/>
            <a:ext cx="16798988" cy="1602955"/>
          </a:xfrm>
          <a:custGeom>
            <a:avLst/>
            <a:gdLst/>
            <a:ahLst/>
            <a:cxnLst/>
            <a:rect l="l" t="t" r="r" b="b"/>
            <a:pathLst>
              <a:path w="4424425" h="479659">
                <a:moveTo>
                  <a:pt x="23504" y="0"/>
                </a:moveTo>
                <a:lnTo>
                  <a:pt x="4400921" y="0"/>
                </a:lnTo>
                <a:cubicBezTo>
                  <a:pt x="4413902" y="0"/>
                  <a:pt x="4424425" y="10523"/>
                  <a:pt x="4424425" y="23504"/>
                </a:cubicBezTo>
                <a:lnTo>
                  <a:pt x="4424425" y="456155"/>
                </a:lnTo>
                <a:cubicBezTo>
                  <a:pt x="4424425" y="469136"/>
                  <a:pt x="4413902" y="479659"/>
                  <a:pt x="4400921" y="479659"/>
                </a:cubicBezTo>
                <a:lnTo>
                  <a:pt x="23504" y="479659"/>
                </a:lnTo>
                <a:cubicBezTo>
                  <a:pt x="10523" y="479659"/>
                  <a:pt x="0" y="469136"/>
                  <a:pt x="0" y="456155"/>
                </a:cubicBezTo>
                <a:lnTo>
                  <a:pt x="0" y="23504"/>
                </a:lnTo>
                <a:cubicBezTo>
                  <a:pt x="0" y="10523"/>
                  <a:pt x="10523" y="0"/>
                  <a:pt x="2350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200" y="7934356"/>
            <a:ext cx="16798988" cy="2182855"/>
          </a:xfrm>
          <a:prstGeom prst="rect">
            <a:avLst/>
          </a:prstGeom>
        </p:spPr>
        <p:txBody>
          <a:bodyPr lIns="215900" tIns="215900" rIns="215900" bIns="215900" rtlCol="0" anchor="t"/>
          <a:lstStyle/>
          <a:p>
            <a:pPr algn="l">
              <a:lnSpc>
                <a:spcPts val="4574"/>
              </a:lnSpc>
            </a:pPr>
            <a:r>
              <a:rPr lang="en-US" sz="3049" b="1" spc="131" dirty="0">
                <a:solidFill>
                  <a:srgbClr val="FFFFFF"/>
                </a:solidFill>
                <a:latin typeface="Product Sans" panose="020B0403030502040203" pitchFamily="34" charset="0"/>
                <a:ea typeface="Josefin Sans Bold"/>
                <a:cs typeface="Josefin Sans Bold"/>
                <a:sym typeface="Josefin Sans Bold"/>
              </a:rPr>
              <a:t>Core Questions</a:t>
            </a:r>
          </a:p>
          <a:p>
            <a:pPr>
              <a:lnSpc>
                <a:spcPts val="2963"/>
              </a:lnSpc>
            </a:pPr>
            <a:r>
              <a:rPr lang="en-US" sz="2849" spc="122" dirty="0">
                <a:solidFill>
                  <a:srgbClr val="FFFFFF"/>
                </a:solidFill>
                <a:latin typeface="Product Sans" panose="020B0403030502040203" pitchFamily="34" charset="0"/>
                <a:ea typeface="Josefin Sans"/>
                <a:cs typeface="Josefin Sans"/>
                <a:sym typeface="Josefin Sans"/>
              </a:rPr>
              <a:t>How do we build a model that adapts to a project’s unique context and estimates accurately for new projects?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6A8FCF80-0449-6176-CFDA-ACA4F776AC57}"/>
              </a:ext>
            </a:extLst>
          </p:cNvPr>
          <p:cNvSpPr txBox="1"/>
          <p:nvPr/>
        </p:nvSpPr>
        <p:spPr>
          <a:xfrm>
            <a:off x="1122394" y="7043670"/>
            <a:ext cx="15147693" cy="58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just">
              <a:lnSpc>
                <a:spcPts val="4930"/>
              </a:lnSpc>
              <a:buFont typeface="Arial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</a:rPr>
              <a:t>Previous researches show accuracies around 30-40%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72768"/>
            <a:ext cx="16230600" cy="4764864"/>
          </a:xfrm>
          <a:custGeom>
            <a:avLst/>
            <a:gdLst/>
            <a:ahLst/>
            <a:cxnLst/>
            <a:rect l="l" t="t" r="r" b="b"/>
            <a:pathLst>
              <a:path w="16230600" h="4764864">
                <a:moveTo>
                  <a:pt x="0" y="0"/>
                </a:moveTo>
                <a:lnTo>
                  <a:pt x="16230600" y="0"/>
                </a:lnTo>
                <a:lnTo>
                  <a:pt x="16230600" y="4764864"/>
                </a:lnTo>
                <a:lnTo>
                  <a:pt x="0" y="4764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5084" y="2193517"/>
            <a:ext cx="16544216" cy="3954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Dataset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TAWOS (large collection of Jira issues), from </a:t>
            </a: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about 40 Projects</a:t>
            </a:r>
          </a:p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Data Exploration:</a:t>
            </a:r>
          </a:p>
          <a:p>
            <a:pPr marL="1617291" lvl="2" indent="-539097" algn="just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Analyzed features and their correlation to story points</a:t>
            </a:r>
          </a:p>
          <a:p>
            <a:pPr marL="1617291" lvl="2" indent="-539097" algn="just">
              <a:lnSpc>
                <a:spcPts val="5243"/>
              </a:lnSpc>
              <a:buFont typeface="Arial"/>
              <a:buChar char="⚬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Key Finding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Combining the title and description as one text was the best feature</a:t>
            </a:r>
          </a:p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This became the foundation for all subsequent models</a:t>
            </a:r>
          </a:p>
        </p:txBody>
      </p:sp>
      <p:sp>
        <p:nvSpPr>
          <p:cNvPr id="4" name="Freeform 4"/>
          <p:cNvSpPr/>
          <p:nvPr/>
        </p:nvSpPr>
        <p:spPr>
          <a:xfrm>
            <a:off x="2895600" y="6426606"/>
            <a:ext cx="11952302" cy="2599626"/>
          </a:xfrm>
          <a:custGeom>
            <a:avLst/>
            <a:gdLst/>
            <a:ahLst/>
            <a:cxnLst/>
            <a:rect l="l" t="t" r="r" b="b"/>
            <a:pathLst>
              <a:path w="11952302" h="2599626">
                <a:moveTo>
                  <a:pt x="0" y="0"/>
                </a:moveTo>
                <a:lnTo>
                  <a:pt x="11952301" y="0"/>
                </a:lnTo>
                <a:lnTo>
                  <a:pt x="11952301" y="2599626"/>
                </a:lnTo>
                <a:lnTo>
                  <a:pt x="0" y="259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8626673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Understanding Our Data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1953726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Literature Survey: Two Approaches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29422" y="3390900"/>
            <a:ext cx="6906072" cy="12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0"/>
              </a:lnSpc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Cross-Project Estimation</a:t>
            </a:r>
          </a:p>
          <a:p>
            <a:pPr marL="760332" lvl="1" indent="-380166" algn="just">
              <a:lnSpc>
                <a:spcPts val="4930"/>
              </a:lnSpc>
              <a:buFont typeface="Arial"/>
              <a:buChar char="•"/>
            </a:pP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One model for all projects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390900"/>
            <a:ext cx="6811341" cy="12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0"/>
              </a:lnSpc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Project-Specific Estimation</a:t>
            </a:r>
          </a:p>
          <a:p>
            <a:pPr marL="760332" lvl="1" indent="-380166" algn="just">
              <a:lnSpc>
                <a:spcPts val="4930"/>
              </a:lnSpc>
              <a:buFont typeface="Arial"/>
              <a:buChar char="•"/>
            </a:pP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Unique model per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993FF-E89D-0B94-04B7-FEA02CFC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22" y="6286499"/>
            <a:ext cx="5057057" cy="3689267"/>
          </a:xfrm>
          <a:prstGeom prst="rect">
            <a:avLst/>
          </a:prstGeom>
        </p:spPr>
      </p:pic>
      <p:pic>
        <p:nvPicPr>
          <p:cNvPr id="6" name="Picture 5" descr="A green and yellow bar chart&#10;&#10;AI-generated content may be incorrect.">
            <a:extLst>
              <a:ext uri="{FF2B5EF4-FFF2-40B4-BE49-F238E27FC236}">
                <a16:creationId xmlns:a16="http://schemas.microsoft.com/office/drawing/2014/main" id="{FC48E482-3495-3EA9-4AF3-04CA8D3F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608621"/>
            <a:ext cx="5057057" cy="27639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2299" y="3404405"/>
            <a:ext cx="4452937" cy="866681"/>
            <a:chOff x="0" y="0"/>
            <a:chExt cx="1172790" cy="228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2790" cy="228262"/>
            </a:xfrm>
            <a:custGeom>
              <a:avLst/>
              <a:gdLst/>
              <a:ahLst/>
              <a:cxnLst/>
              <a:rect l="l" t="t" r="r" b="b"/>
              <a:pathLst>
                <a:path w="1172790" h="228262">
                  <a:moveTo>
                    <a:pt x="88669" y="0"/>
                  </a:moveTo>
                  <a:lnTo>
                    <a:pt x="1084121" y="0"/>
                  </a:lnTo>
                  <a:cubicBezTo>
                    <a:pt x="1107637" y="0"/>
                    <a:pt x="1130191" y="9342"/>
                    <a:pt x="1146819" y="25971"/>
                  </a:cubicBezTo>
                  <a:cubicBezTo>
                    <a:pt x="1163448" y="42599"/>
                    <a:pt x="1172790" y="65153"/>
                    <a:pt x="1172790" y="88669"/>
                  </a:cubicBezTo>
                  <a:lnTo>
                    <a:pt x="1172790" y="139593"/>
                  </a:lnTo>
                  <a:cubicBezTo>
                    <a:pt x="1172790" y="188563"/>
                    <a:pt x="1133091" y="228262"/>
                    <a:pt x="1084121" y="228262"/>
                  </a:cubicBezTo>
                  <a:lnTo>
                    <a:pt x="88669" y="228262"/>
                  </a:lnTo>
                  <a:cubicBezTo>
                    <a:pt x="39699" y="228262"/>
                    <a:pt x="0" y="188563"/>
                    <a:pt x="0" y="139593"/>
                  </a:cubicBezTo>
                  <a:lnTo>
                    <a:pt x="0" y="88669"/>
                  </a:lnTo>
                  <a:cubicBezTo>
                    <a:pt x="0" y="39699"/>
                    <a:pt x="39699" y="0"/>
                    <a:pt x="88669" y="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2790" cy="237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9"/>
                </a:lnSpc>
              </a:pPr>
              <a:r>
                <a:rPr lang="en-US" sz="2849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Cross-Project Estimation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14400"/>
            <a:ext cx="9768036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Approach: Three Phases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02501" y="3404405"/>
            <a:ext cx="4682999" cy="866681"/>
            <a:chOff x="0" y="0"/>
            <a:chExt cx="1233382" cy="228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3382" cy="228262"/>
            </a:xfrm>
            <a:custGeom>
              <a:avLst/>
              <a:gdLst/>
              <a:ahLst/>
              <a:cxnLst/>
              <a:rect l="l" t="t" r="r" b="b"/>
              <a:pathLst>
                <a:path w="1233382" h="228262">
                  <a:moveTo>
                    <a:pt x="84313" y="0"/>
                  </a:moveTo>
                  <a:lnTo>
                    <a:pt x="1149069" y="0"/>
                  </a:lnTo>
                  <a:cubicBezTo>
                    <a:pt x="1171431" y="0"/>
                    <a:pt x="1192876" y="8883"/>
                    <a:pt x="1208688" y="24695"/>
                  </a:cubicBezTo>
                  <a:cubicBezTo>
                    <a:pt x="1224499" y="40506"/>
                    <a:pt x="1233382" y="61952"/>
                    <a:pt x="1233382" y="84313"/>
                  </a:cubicBezTo>
                  <a:lnTo>
                    <a:pt x="1233382" y="143949"/>
                  </a:lnTo>
                  <a:cubicBezTo>
                    <a:pt x="1233382" y="166310"/>
                    <a:pt x="1224499" y="187755"/>
                    <a:pt x="1208688" y="203567"/>
                  </a:cubicBezTo>
                  <a:cubicBezTo>
                    <a:pt x="1192876" y="219379"/>
                    <a:pt x="1171431" y="228262"/>
                    <a:pt x="1149069" y="228262"/>
                  </a:cubicBezTo>
                  <a:lnTo>
                    <a:pt x="84313" y="228262"/>
                  </a:lnTo>
                  <a:cubicBezTo>
                    <a:pt x="61952" y="228262"/>
                    <a:pt x="40506" y="219379"/>
                    <a:pt x="24695" y="203567"/>
                  </a:cubicBezTo>
                  <a:cubicBezTo>
                    <a:pt x="8883" y="187755"/>
                    <a:pt x="0" y="166310"/>
                    <a:pt x="0" y="143949"/>
                  </a:cubicBezTo>
                  <a:lnTo>
                    <a:pt x="0" y="84313"/>
                  </a:lnTo>
                  <a:cubicBezTo>
                    <a:pt x="0" y="61952"/>
                    <a:pt x="8883" y="40506"/>
                    <a:pt x="24695" y="24695"/>
                  </a:cubicBezTo>
                  <a:cubicBezTo>
                    <a:pt x="40506" y="8883"/>
                    <a:pt x="61952" y="0"/>
                    <a:pt x="84313" y="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33382" cy="237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9"/>
                </a:lnSpc>
              </a:pPr>
              <a:r>
                <a:rPr lang="en-US" sz="2849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Project-Specific Estimation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235236" y="3837746"/>
            <a:ext cx="1567265" cy="0"/>
          </a:xfrm>
          <a:prstGeom prst="line">
            <a:avLst/>
          </a:prstGeom>
          <a:ln w="38100" cap="flat">
            <a:solidFill>
              <a:srgbClr val="3F3F3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052764" y="3423455"/>
            <a:ext cx="4452937" cy="866681"/>
            <a:chOff x="0" y="0"/>
            <a:chExt cx="1172790" cy="2282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2790" cy="228262"/>
            </a:xfrm>
            <a:custGeom>
              <a:avLst/>
              <a:gdLst/>
              <a:ahLst/>
              <a:cxnLst/>
              <a:rect l="l" t="t" r="r" b="b"/>
              <a:pathLst>
                <a:path w="1172790" h="228262">
                  <a:moveTo>
                    <a:pt x="88669" y="0"/>
                  </a:moveTo>
                  <a:lnTo>
                    <a:pt x="1084121" y="0"/>
                  </a:lnTo>
                  <a:cubicBezTo>
                    <a:pt x="1107637" y="0"/>
                    <a:pt x="1130191" y="9342"/>
                    <a:pt x="1146819" y="25971"/>
                  </a:cubicBezTo>
                  <a:cubicBezTo>
                    <a:pt x="1163448" y="42599"/>
                    <a:pt x="1172790" y="65153"/>
                    <a:pt x="1172790" y="88669"/>
                  </a:cubicBezTo>
                  <a:lnTo>
                    <a:pt x="1172790" y="139593"/>
                  </a:lnTo>
                  <a:cubicBezTo>
                    <a:pt x="1172790" y="188563"/>
                    <a:pt x="1133091" y="228262"/>
                    <a:pt x="1084121" y="228262"/>
                  </a:cubicBezTo>
                  <a:lnTo>
                    <a:pt x="88669" y="228262"/>
                  </a:lnTo>
                  <a:cubicBezTo>
                    <a:pt x="39699" y="228262"/>
                    <a:pt x="0" y="188563"/>
                    <a:pt x="0" y="139593"/>
                  </a:cubicBezTo>
                  <a:lnTo>
                    <a:pt x="0" y="88669"/>
                  </a:lnTo>
                  <a:cubicBezTo>
                    <a:pt x="0" y="39699"/>
                    <a:pt x="39699" y="0"/>
                    <a:pt x="88669" y="0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172790" cy="237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9"/>
                </a:lnSpc>
              </a:pPr>
              <a:r>
                <a:rPr lang="en-US" sz="2849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Hybrid model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1485499" y="3856796"/>
            <a:ext cx="1567265" cy="0"/>
          </a:xfrm>
          <a:prstGeom prst="line">
            <a:avLst/>
          </a:prstGeom>
          <a:ln w="38100" cap="flat">
            <a:solidFill>
              <a:srgbClr val="3F3F3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5482107"/>
            <a:ext cx="11720374" cy="195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Start: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Universal cross-project estimator</a:t>
            </a:r>
          </a:p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Pivot: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Specialized project-specific models</a:t>
            </a:r>
          </a:p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Goal: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Hybrid model combining both strengths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3754" y="17036985"/>
            <a:ext cx="10940831" cy="61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F4F4F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Agile Teams with Intelligent Automation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90732" y="12939722"/>
            <a:ext cx="15306537" cy="12553627"/>
          </a:xfrm>
          <a:custGeom>
            <a:avLst/>
            <a:gdLst/>
            <a:ahLst/>
            <a:cxnLst/>
            <a:rect l="l" t="t" r="r" b="b"/>
            <a:pathLst>
              <a:path w="15306537" h="12553627">
                <a:moveTo>
                  <a:pt x="0" y="0"/>
                </a:moveTo>
                <a:lnTo>
                  <a:pt x="15306536" y="0"/>
                </a:lnTo>
                <a:lnTo>
                  <a:pt x="15306536" y="12553627"/>
                </a:lnTo>
                <a:lnTo>
                  <a:pt x="0" y="125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756209" y="-12029421"/>
            <a:ext cx="5106773" cy="5463254"/>
          </a:xfrm>
          <a:custGeom>
            <a:avLst/>
            <a:gdLst/>
            <a:ahLst/>
            <a:cxnLst/>
            <a:rect l="l" t="t" r="r" b="b"/>
            <a:pathLst>
              <a:path w="5106773" h="5463254">
                <a:moveTo>
                  <a:pt x="0" y="0"/>
                </a:moveTo>
                <a:lnTo>
                  <a:pt x="5106773" y="0"/>
                </a:lnTo>
                <a:lnTo>
                  <a:pt x="5106773" y="5463254"/>
                </a:lnTo>
                <a:lnTo>
                  <a:pt x="0" y="5463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95073" y="-12366901"/>
            <a:ext cx="5464047" cy="5800733"/>
          </a:xfrm>
          <a:custGeom>
            <a:avLst/>
            <a:gdLst/>
            <a:ahLst/>
            <a:cxnLst/>
            <a:rect l="l" t="t" r="r" b="b"/>
            <a:pathLst>
              <a:path w="5464047" h="5800733">
                <a:moveTo>
                  <a:pt x="0" y="0"/>
                </a:moveTo>
                <a:lnTo>
                  <a:pt x="5464047" y="0"/>
                </a:lnTo>
                <a:lnTo>
                  <a:pt x="5464047" y="5800733"/>
                </a:lnTo>
                <a:lnTo>
                  <a:pt x="0" y="580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994944" y="-9578004"/>
            <a:ext cx="2090584" cy="2057400"/>
            <a:chOff x="0" y="0"/>
            <a:chExt cx="2787446" cy="274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7396" cy="2743200"/>
            </a:xfrm>
            <a:custGeom>
              <a:avLst/>
              <a:gdLst/>
              <a:ahLst/>
              <a:cxnLst/>
              <a:rect l="l" t="t" r="r" b="b"/>
              <a:pathLst>
                <a:path w="2787396" h="2743200">
                  <a:moveTo>
                    <a:pt x="0" y="0"/>
                  </a:moveTo>
                  <a:lnTo>
                    <a:pt x="2787396" y="0"/>
                  </a:lnTo>
                  <a:lnTo>
                    <a:pt x="2787396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06444" y="-9466534"/>
            <a:ext cx="1589810" cy="2057400"/>
            <a:chOff x="0" y="0"/>
            <a:chExt cx="2119746" cy="274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9757" cy="2743200"/>
            </a:xfrm>
            <a:custGeom>
              <a:avLst/>
              <a:gdLst/>
              <a:ahLst/>
              <a:cxnLst/>
              <a:rect l="l" t="t" r="r" b="b"/>
              <a:pathLst>
                <a:path w="2119757" h="2743200">
                  <a:moveTo>
                    <a:pt x="0" y="0"/>
                  </a:moveTo>
                  <a:lnTo>
                    <a:pt x="2119757" y="0"/>
                  </a:lnTo>
                  <a:lnTo>
                    <a:pt x="2119757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08361" y="17425445"/>
            <a:ext cx="10271277" cy="7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Under Supervision of Prof. Ahmed Darwish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69780" y="14494545"/>
            <a:ext cx="3348443" cy="14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A54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4173070" y="15325650"/>
          <a:ext cx="9906000" cy="1342558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Mohammed Alomar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Hani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Moustafa Mohammed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60"/>
                        </a:lnSpc>
                        <a:defRPr/>
                      </a:pPr>
                      <a:r>
                        <a:rPr lang="en-US" sz="3300">
                          <a:solidFill>
                            <a:srgbClr val="0058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Mennatallah Ahmed</a:t>
                      </a:r>
                      <a:endParaRPr lang="en-US" sz="1100"/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649497" y="9669690"/>
            <a:ext cx="4687527" cy="3201894"/>
            <a:chOff x="0" y="0"/>
            <a:chExt cx="6250036" cy="4269192"/>
          </a:xfrm>
        </p:grpSpPr>
        <p:sp>
          <p:nvSpPr>
            <p:cNvPr id="14" name="Freeform 14" descr="A blue and black logo  Description automatically generated"/>
            <p:cNvSpPr/>
            <p:nvPr/>
          </p:nvSpPr>
          <p:spPr>
            <a:xfrm>
              <a:off x="0" y="0"/>
              <a:ext cx="6250051" cy="4269232"/>
            </a:xfrm>
            <a:custGeom>
              <a:avLst/>
              <a:gdLst/>
              <a:ahLst/>
              <a:cxnLst/>
              <a:rect l="l" t="t" r="r" b="b"/>
              <a:pathLst>
                <a:path w="6250051" h="4269232">
                  <a:moveTo>
                    <a:pt x="0" y="0"/>
                  </a:moveTo>
                  <a:lnTo>
                    <a:pt x="6250051" y="0"/>
                  </a:lnTo>
                  <a:lnTo>
                    <a:pt x="6250051" y="4269232"/>
                  </a:lnTo>
                  <a:lnTo>
                    <a:pt x="0" y="426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463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50565" y="-13309293"/>
            <a:ext cx="11375445" cy="12553628"/>
            <a:chOff x="0" y="0"/>
            <a:chExt cx="15167260" cy="167381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67229" cy="16738219"/>
            </a:xfrm>
            <a:custGeom>
              <a:avLst/>
              <a:gdLst/>
              <a:ahLst/>
              <a:cxnLst/>
              <a:rect l="l" t="t" r="r" b="b"/>
              <a:pathLst>
                <a:path w="15167229" h="16738219">
                  <a:moveTo>
                    <a:pt x="0" y="2527935"/>
                  </a:moveTo>
                  <a:cubicBezTo>
                    <a:pt x="0" y="1131824"/>
                    <a:pt x="1131824" y="0"/>
                    <a:pt x="2527935" y="0"/>
                  </a:cubicBezTo>
                  <a:lnTo>
                    <a:pt x="12639294" y="0"/>
                  </a:lnTo>
                  <a:cubicBezTo>
                    <a:pt x="14035405" y="0"/>
                    <a:pt x="15167229" y="1131824"/>
                    <a:pt x="15167229" y="2527935"/>
                  </a:cubicBezTo>
                  <a:lnTo>
                    <a:pt x="15167229" y="14210285"/>
                  </a:lnTo>
                  <a:cubicBezTo>
                    <a:pt x="15167229" y="15606395"/>
                    <a:pt x="14035405" y="16738219"/>
                    <a:pt x="12639294" y="16738219"/>
                  </a:cubicBezTo>
                  <a:lnTo>
                    <a:pt x="2527935" y="16738219"/>
                  </a:lnTo>
                  <a:cubicBezTo>
                    <a:pt x="1131824" y="16738219"/>
                    <a:pt x="0" y="15606395"/>
                    <a:pt x="0" y="14210285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16920" y="-7633289"/>
            <a:ext cx="2952675" cy="692498"/>
            <a:chOff x="0" y="0"/>
            <a:chExt cx="3936900" cy="9233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36900" cy="923330"/>
            </a:xfrm>
            <a:custGeom>
              <a:avLst/>
              <a:gdLst/>
              <a:ahLst/>
              <a:cxnLst/>
              <a:rect l="l" t="t" r="r" b="b"/>
              <a:pathLst>
                <a:path w="3936900" h="923330">
                  <a:moveTo>
                    <a:pt x="0" y="0"/>
                  </a:moveTo>
                  <a:lnTo>
                    <a:pt x="3936900" y="0"/>
                  </a:lnTo>
                  <a:lnTo>
                    <a:pt x="3936900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3936900" cy="92333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4320"/>
                </a:lnSpc>
              </a:pPr>
              <a:r>
                <a:rPr lang="en-US" sz="3600" b="1">
                  <a:solidFill>
                    <a:srgbClr val="DDEAF6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AGENDA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58318" y="-6419184"/>
            <a:ext cx="3011703" cy="3291426"/>
            <a:chOff x="0" y="0"/>
            <a:chExt cx="4015604" cy="43885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46418" y="-6419184"/>
            <a:ext cx="3011703" cy="3291426"/>
            <a:chOff x="0" y="0"/>
            <a:chExt cx="4015604" cy="43885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35712" y="-6074666"/>
            <a:ext cx="3016576" cy="600165"/>
            <a:chOff x="0" y="0"/>
            <a:chExt cx="4022102" cy="8002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System Design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50667" y="-6077222"/>
            <a:ext cx="3016577" cy="600165"/>
            <a:chOff x="0" y="0"/>
            <a:chExt cx="4022102" cy="8002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Timeline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701471" y="-5251183"/>
            <a:ext cx="3011703" cy="507831"/>
            <a:chOff x="0" y="0"/>
            <a:chExt cx="4015604" cy="67710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Literature Survey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692351" y="-4797134"/>
            <a:ext cx="3011703" cy="507831"/>
            <a:chOff x="0" y="0"/>
            <a:chExt cx="4015604" cy="677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130195" y="-5251183"/>
            <a:ext cx="3011703" cy="507831"/>
            <a:chOff x="0" y="0"/>
            <a:chExt cx="4015604" cy="6771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Time Plan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121075" y="-4797134"/>
            <a:ext cx="3011703" cy="507831"/>
            <a:chOff x="0" y="0"/>
            <a:chExt cx="4015604" cy="67710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Future Work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173070" y="-6411218"/>
            <a:ext cx="3011703" cy="3291426"/>
            <a:chOff x="0" y="0"/>
            <a:chExt cx="4015604" cy="438856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015613" cy="4388612"/>
            </a:xfrm>
            <a:custGeom>
              <a:avLst/>
              <a:gdLst/>
              <a:ahLst/>
              <a:cxnLst/>
              <a:rect l="l" t="t" r="r" b="b"/>
              <a:pathLst>
                <a:path w="4015613" h="4388612">
                  <a:moveTo>
                    <a:pt x="0" y="669290"/>
                  </a:moveTo>
                  <a:cubicBezTo>
                    <a:pt x="0" y="299593"/>
                    <a:pt x="299593" y="0"/>
                    <a:pt x="669290" y="0"/>
                  </a:cubicBezTo>
                  <a:lnTo>
                    <a:pt x="3346323" y="0"/>
                  </a:lnTo>
                  <a:cubicBezTo>
                    <a:pt x="3716020" y="0"/>
                    <a:pt x="4015613" y="299593"/>
                    <a:pt x="4015613" y="669290"/>
                  </a:cubicBezTo>
                  <a:lnTo>
                    <a:pt x="4015613" y="3719322"/>
                  </a:lnTo>
                  <a:cubicBezTo>
                    <a:pt x="4015613" y="4089019"/>
                    <a:pt x="3716020" y="4388612"/>
                    <a:pt x="3346323" y="4388612"/>
                  </a:cubicBezTo>
                  <a:lnTo>
                    <a:pt x="669290" y="4388612"/>
                  </a:lnTo>
                  <a:cubicBezTo>
                    <a:pt x="299593" y="4388612"/>
                    <a:pt x="0" y="4089019"/>
                    <a:pt x="0" y="3719322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173074" y="-6028498"/>
            <a:ext cx="3016577" cy="600165"/>
            <a:chOff x="0" y="0"/>
            <a:chExt cx="4022102" cy="8002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22102" cy="800220"/>
            </a:xfrm>
            <a:custGeom>
              <a:avLst/>
              <a:gdLst/>
              <a:ahLst/>
              <a:cxnLst/>
              <a:rect l="l" t="t" r="r" b="b"/>
              <a:pathLst>
                <a:path w="4022102" h="800220">
                  <a:moveTo>
                    <a:pt x="0" y="0"/>
                  </a:moveTo>
                  <a:lnTo>
                    <a:pt x="4022102" y="0"/>
                  </a:lnTo>
                  <a:lnTo>
                    <a:pt x="4022102" y="800220"/>
                  </a:lnTo>
                  <a:lnTo>
                    <a:pt x="0" y="800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9525"/>
              <a:ext cx="4022102" cy="80974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007DF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Product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06444" y="1126824"/>
            <a:ext cx="5670028" cy="784830"/>
            <a:chOff x="0" y="0"/>
            <a:chExt cx="7560038" cy="104644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Motivation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186440" y="-4797130"/>
            <a:ext cx="3011703" cy="507831"/>
            <a:chOff x="0" y="0"/>
            <a:chExt cx="4015604" cy="67710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 Definition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184316" y="-4332472"/>
            <a:ext cx="3011703" cy="507831"/>
            <a:chOff x="0" y="0"/>
            <a:chExt cx="4015604" cy="67710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015604" cy="677108"/>
            </a:xfrm>
            <a:custGeom>
              <a:avLst/>
              <a:gdLst/>
              <a:ahLst/>
              <a:cxnLst/>
              <a:rect l="l" t="t" r="r" b="b"/>
              <a:pathLst>
                <a:path w="4015604" h="677108">
                  <a:moveTo>
                    <a:pt x="0" y="0"/>
                  </a:moveTo>
                  <a:lnTo>
                    <a:pt x="4015604" y="0"/>
                  </a:lnTo>
                  <a:lnTo>
                    <a:pt x="4015604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19050"/>
              <a:ext cx="4015604" cy="6961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 Survey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383438" y="-1540495"/>
            <a:ext cx="5670028" cy="784830"/>
            <a:chOff x="0" y="0"/>
            <a:chExt cx="7560038" cy="104644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Problem Definition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940342" y="2836540"/>
            <a:ext cx="13238713" cy="303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4752"/>
              </a:lnSpc>
              <a:buFont typeface="Arial"/>
              <a:buChar char="•"/>
            </a:pPr>
            <a:r>
              <a:rPr lang="en-US" sz="3600" dirty="0">
                <a:solidFill>
                  <a:srgbClr val="0C0C0C"/>
                </a:solidFill>
                <a:latin typeface="Product Sans" panose="020B0403030502040203" pitchFamily="34" charset="0"/>
                <a:ea typeface="Josefin Sans"/>
                <a:cs typeface="Josefin Sans"/>
                <a:sym typeface="Josefin Sans"/>
              </a:rPr>
              <a:t>4 of 5 software engineering companies adopted Agile methodology</a:t>
            </a:r>
          </a:p>
          <a:p>
            <a:pPr marL="651510" lvl="1" indent="-325755" algn="l">
              <a:lnSpc>
                <a:spcPts val="4752"/>
              </a:lnSpc>
              <a:buFont typeface="Arial"/>
              <a:buChar char="•"/>
            </a:pPr>
            <a:r>
              <a:rPr lang="en-US" sz="3600" dirty="0">
                <a:solidFill>
                  <a:srgbClr val="0C0C0C"/>
                </a:solidFill>
                <a:latin typeface="Product Sans" panose="020B0403030502040203" pitchFamily="34" charset="0"/>
                <a:ea typeface="Josefin Sans"/>
                <a:cs typeface="Josefin Sans"/>
                <a:sym typeface="Josefin Sans"/>
              </a:rPr>
              <a:t>Agile is a project management methodology that breaks projects into smaller tasks called sprints allowing for continuous delivery.</a:t>
            </a:r>
          </a:p>
        </p:txBody>
      </p: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9882150" y="7203426"/>
            <a:ext cx="1503333" cy="1503333"/>
            <a:chOff x="0" y="0"/>
            <a:chExt cx="2004444" cy="2004444"/>
          </a:xfrm>
        </p:grpSpPr>
        <p:sp>
          <p:nvSpPr>
            <p:cNvPr id="61" name="Freeform 61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1465022" y="7203426"/>
            <a:ext cx="1503333" cy="1503333"/>
            <a:chOff x="0" y="0"/>
            <a:chExt cx="2004444" cy="2004444"/>
          </a:xfrm>
        </p:grpSpPr>
        <p:sp>
          <p:nvSpPr>
            <p:cNvPr id="63" name="Freeform 63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6716406" y="7203426"/>
            <a:ext cx="1503333" cy="1503333"/>
            <a:chOff x="0" y="0"/>
            <a:chExt cx="2004444" cy="2004444"/>
          </a:xfrm>
        </p:grpSpPr>
        <p:sp>
          <p:nvSpPr>
            <p:cNvPr id="65" name="Freeform 65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8299278" y="7203426"/>
            <a:ext cx="1503333" cy="1503333"/>
            <a:chOff x="0" y="0"/>
            <a:chExt cx="2004444" cy="2004444"/>
          </a:xfrm>
        </p:grpSpPr>
        <p:sp>
          <p:nvSpPr>
            <p:cNvPr id="67" name="Freeform 67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5133534" y="7189078"/>
            <a:ext cx="1503333" cy="1503333"/>
            <a:chOff x="0" y="0"/>
            <a:chExt cx="2004444" cy="2004444"/>
          </a:xfrm>
        </p:grpSpPr>
        <p:sp>
          <p:nvSpPr>
            <p:cNvPr id="69" name="Freeform 69" descr="A grey building with windows  Description automatically generated"/>
            <p:cNvSpPr/>
            <p:nvPr/>
          </p:nvSpPr>
          <p:spPr>
            <a:xfrm>
              <a:off x="0" y="0"/>
              <a:ext cx="2004441" cy="2004441"/>
            </a:xfrm>
            <a:custGeom>
              <a:avLst/>
              <a:gdLst/>
              <a:ahLst/>
              <a:cxnLst/>
              <a:rect l="l" t="t" r="r" b="b"/>
              <a:pathLst>
                <a:path w="2004441" h="2004441">
                  <a:moveTo>
                    <a:pt x="0" y="0"/>
                  </a:moveTo>
                  <a:lnTo>
                    <a:pt x="2004441" y="0"/>
                  </a:lnTo>
                  <a:lnTo>
                    <a:pt x="2004441" y="2004441"/>
                  </a:lnTo>
                  <a:lnTo>
                    <a:pt x="0" y="200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 rot="21067960">
            <a:off x="11275036" y="7360801"/>
            <a:ext cx="6532980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B050"/>
                </a:solidFill>
                <a:latin typeface="Product Sans" panose="020B0403030502040203" pitchFamily="34" charset="0"/>
                <a:ea typeface="Arial Bold"/>
                <a:cs typeface="Arial Bold"/>
                <a:sym typeface="Arial Bold"/>
              </a:rPr>
              <a:t>SBERT IS THE BEST SO FAR!!</a:t>
            </a:r>
          </a:p>
          <a:p>
            <a:pPr algn="ctr">
              <a:lnSpc>
                <a:spcPts val="3839"/>
              </a:lnSpc>
              <a:spcBef>
                <a:spcPct val="0"/>
              </a:spcBef>
            </a:pPr>
            <a:endParaRPr lang="en-US" sz="3600" b="1" dirty="0">
              <a:solidFill>
                <a:srgbClr val="00B050"/>
              </a:solidFill>
              <a:latin typeface="Product Sans" panose="020B0403030502040203" pitchFamily="34" charset="0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B050"/>
                </a:solidFill>
                <a:latin typeface="Product Sans" panose="020B0403030502040203" pitchFamily="34" charset="0"/>
                <a:ea typeface="Arial Bold"/>
                <a:cs typeface="Arial Bold"/>
                <a:sym typeface="Arial Bold"/>
              </a:rPr>
              <a:t>42%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4E3CD15-C65A-8311-960D-007E7E451E1A}"/>
              </a:ext>
            </a:extLst>
          </p:cNvPr>
          <p:cNvSpPr txBox="1"/>
          <p:nvPr/>
        </p:nvSpPr>
        <p:spPr>
          <a:xfrm>
            <a:off x="639192" y="991655"/>
            <a:ext cx="11400408" cy="79191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ts val="5040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sym typeface="Josefin Sans Bold"/>
              </a:rPr>
              <a:t>Phase 1: Cross-Project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CC2498-EBAC-83C2-85B1-003AB71AA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783569"/>
            <a:ext cx="5017671" cy="3660534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CD6CEB5-0D2F-28E9-EE7D-3D4C65D4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387612"/>
            <a:ext cx="11076355" cy="84952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2605739"/>
            <a:ext cx="15753219" cy="109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Trying SVM + BERT</a:t>
            </a:r>
          </a:p>
          <a:p>
            <a:pPr marL="1099144" lvl="2" indent="-366381" algn="just">
              <a:lnSpc>
                <a:spcPts val="3563"/>
              </a:lnSpc>
              <a:buFont typeface="Arial"/>
              <a:buChar char="⚬"/>
            </a:pPr>
            <a:r>
              <a:rPr lang="en-US" sz="2545" dirty="0">
                <a:solidFill>
                  <a:srgbClr val="C00000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Accuracy</a:t>
            </a:r>
            <a:r>
              <a:rPr lang="en-US" sz="25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 dropped from 36% to 25%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66772"/>
            <a:ext cx="12534900" cy="698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sym typeface="Josefin Sans Bold"/>
              </a:rPr>
              <a:t>The Generalization Gap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E40A5-9C0A-B01D-9377-F4B5FFB276DC}"/>
              </a:ext>
            </a:extLst>
          </p:cNvPr>
          <p:cNvSpPr txBox="1"/>
          <p:nvPr/>
        </p:nvSpPr>
        <p:spPr>
          <a:xfrm>
            <a:off x="457200" y="8838831"/>
            <a:ext cx="10417546" cy="70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4322" lvl="1" algn="just">
              <a:lnSpc>
                <a:spcPts val="5243"/>
              </a:lnSpc>
            </a:pPr>
            <a:r>
              <a:rPr lang="en-US" sz="3600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Problem</a:t>
            </a:r>
            <a:r>
              <a:rPr lang="en-US" sz="3600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Random splits gave misleading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8337B-61BE-2A6D-5E53-F4CE6216E0C7}"/>
              </a:ext>
            </a:extLst>
          </p:cNvPr>
          <p:cNvSpPr txBox="1"/>
          <p:nvPr/>
        </p:nvSpPr>
        <p:spPr>
          <a:xfrm>
            <a:off x="762000" y="1779042"/>
            <a:ext cx="13927166" cy="712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8645" lvl="1" indent="-404323" algn="just">
              <a:lnSpc>
                <a:spcPts val="5243"/>
              </a:lnSpc>
              <a:buFont typeface="Arial"/>
              <a:buChar char="•"/>
            </a:pPr>
            <a:r>
              <a:rPr lang="en-US" sz="3750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Real-world test</a:t>
            </a:r>
            <a:r>
              <a:rPr lang="en-US" sz="3750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Train on some projects, test on a new one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6B498C4B-718A-5929-8CEC-C989C3B3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44" y="2987052"/>
            <a:ext cx="9478955" cy="67207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4420903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Generalization Gap: </a:t>
            </a:r>
            <a:r>
              <a:rPr lang="en-US" sz="5655" b="1">
                <a:solidFill>
                  <a:srgbClr val="007DF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</a:p>
        </p:txBody>
      </p:sp>
      <p:sp>
        <p:nvSpPr>
          <p:cNvPr id="5" name="TextBox 5"/>
          <p:cNvSpPr txBox="1"/>
          <p:nvPr/>
        </p:nvSpPr>
        <p:spPr>
          <a:xfrm rot="-591204">
            <a:off x="184681" y="2428187"/>
            <a:ext cx="484725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C00000"/>
                </a:solidFill>
                <a:latin typeface="Product Sans" panose="020B0403030502040203" pitchFamily="34" charset="0"/>
                <a:ea typeface="Arial Bold"/>
                <a:cs typeface="Arial Bold"/>
                <a:sym typeface="Arial Bold"/>
              </a:rPr>
              <a:t> Noticing the ambiguity of the user stories writing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14818-9C9A-6A68-D3AB-4F2788C6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2060"/>
            <a:ext cx="13335000" cy="79702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4421148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Generalization Gap: </a:t>
            </a:r>
            <a:r>
              <a:rPr lang="en-US" sz="5655" b="1">
                <a:solidFill>
                  <a:srgbClr val="007DF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400" y="3061160"/>
            <a:ext cx="1060621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D9411"/>
                </a:solidFill>
                <a:latin typeface="Product Sans" panose="020B0403030502040203" pitchFamily="34" charset="0"/>
                <a:ea typeface="Arial Bold"/>
                <a:cs typeface="Arial Bold"/>
                <a:sym typeface="Arial Bold"/>
              </a:rPr>
              <a:t>Improved from 25% to 29%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634E1-AEC7-6858-ACDF-BF7E9554E7EA}"/>
              </a:ext>
            </a:extLst>
          </p:cNvPr>
          <p:cNvSpPr txBox="1"/>
          <p:nvPr/>
        </p:nvSpPr>
        <p:spPr>
          <a:xfrm>
            <a:off x="1143000" y="1885168"/>
            <a:ext cx="10467975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AutoNum type="arabicPeriod"/>
            </a:pPr>
            <a:r>
              <a:rPr lang="en-US" sz="3300" b="1" dirty="0">
                <a:solidFill>
                  <a:srgbClr val="333333"/>
                </a:solidFill>
                <a:latin typeface="Product Sans" panose="020B0403030502040203" pitchFamily="34" charset="0"/>
              </a:rPr>
              <a:t>Initial</a:t>
            </a:r>
            <a:r>
              <a:rPr lang="en-US" sz="3300" b="1" dirty="0"/>
              <a:t> </a:t>
            </a:r>
            <a:r>
              <a:rPr lang="en-US" sz="3300" b="1" dirty="0">
                <a:solidFill>
                  <a:srgbClr val="333333"/>
                </a:solidFill>
                <a:latin typeface="Product Sans" panose="020B0403030502040203" pitchFamily="34" charset="0"/>
              </a:rPr>
              <a:t>Experimentation </a:t>
            </a:r>
            <a:r>
              <a:rPr lang="en-US" sz="3300" b="1" dirty="0">
                <a:solidFill>
                  <a:srgbClr val="333333"/>
                </a:solidFill>
                <a:latin typeface="Product Sans" panose="020B0403030502040203" pitchFamily="34" charset="0"/>
                <a:sym typeface="Arial Bold"/>
              </a:rPr>
              <a:t>of the subtasks approach </a:t>
            </a:r>
            <a:r>
              <a:rPr lang="en-US" sz="2800" b="1" dirty="0">
                <a:solidFill>
                  <a:srgbClr val="333333"/>
                </a:solidFill>
                <a:latin typeface="Product Sans" panose="020B0403030502040203" pitchFamily="34" charset="0"/>
              </a:rPr>
              <a:t>(without validation)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AC5B03F-4E08-CA27-E31D-7BCF5933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4050236-2997-8BA4-C12B-B78431958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6D2C01-E850-1ED8-57A9-B02A1E95A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01F07E9-9568-FA74-F954-B24DB4AE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8265"/>
            <a:ext cx="5470229" cy="387847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C21166C2-1882-9919-1E27-40BB9475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71144"/>
            <a:ext cx="9613340" cy="7384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14400"/>
            <a:ext cx="14420903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Generalization Gap: </a:t>
            </a:r>
            <a:r>
              <a:rPr lang="en-US" sz="5655" b="1">
                <a:solidFill>
                  <a:srgbClr val="007DF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96D8C8CA-474D-05FA-F8F3-6BF682C4E5B7}"/>
              </a:ext>
            </a:extLst>
          </p:cNvPr>
          <p:cNvSpPr txBox="1"/>
          <p:nvPr/>
        </p:nvSpPr>
        <p:spPr>
          <a:xfrm>
            <a:off x="685800" y="1983602"/>
            <a:ext cx="10896600" cy="98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4" lvl="1" indent="-356232">
              <a:lnSpc>
                <a:spcPts val="3959"/>
              </a:lnSpc>
              <a:spcBef>
                <a:spcPct val="0"/>
              </a:spcBef>
              <a:buAutoNum type="arabicPeriod"/>
            </a:pPr>
            <a:r>
              <a:rPr lang="en-US" sz="32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Initial Experimentation of the subtasks approach on </a:t>
            </a:r>
            <a:r>
              <a:rPr lang="en-US" sz="3299" b="1" dirty="0">
                <a:solidFill>
                  <a:schemeClr val="accent1">
                    <a:lumMod val="75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multiple projects </a:t>
            </a:r>
            <a:r>
              <a:rPr lang="en-US" sz="2800" b="1" dirty="0">
                <a:solidFill>
                  <a:srgbClr val="333333"/>
                </a:solidFill>
                <a:latin typeface="Product Sans" panose="020B0403030502040203" pitchFamily="34" charset="0"/>
              </a:rPr>
              <a:t>(without validation)</a:t>
            </a:r>
            <a:endParaRPr lang="en-US" sz="28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7E4D769-F519-5BDF-51A3-778AB5A2F28D}"/>
              </a:ext>
            </a:extLst>
          </p:cNvPr>
          <p:cNvSpPr txBox="1"/>
          <p:nvPr/>
        </p:nvSpPr>
        <p:spPr>
          <a:xfrm>
            <a:off x="914400" y="3828296"/>
            <a:ext cx="7636486" cy="28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1" dirty="0">
                <a:solidFill>
                  <a:srgbClr val="00B050"/>
                </a:solidFill>
                <a:latin typeface="Arial Bold"/>
                <a:ea typeface="Arial Bold"/>
                <a:cs typeface="Arial Bold"/>
                <a:sym typeface="Arial Bold"/>
              </a:rPr>
              <a:t>Pros:</a:t>
            </a:r>
          </a:p>
          <a:p>
            <a:pPr marL="496737" lvl="1" indent="-248369" algn="l">
              <a:lnSpc>
                <a:spcPts val="276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Granularity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Breaking user stories into parts made them clearer.</a:t>
            </a:r>
          </a:p>
          <a:p>
            <a:pPr marL="496737" lvl="1" indent="-248369" algn="l">
              <a:lnSpc>
                <a:spcPts val="276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Explainability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Teams could see why a story point value was chosen, based on the story point of each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subtask</a:t>
            </a: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737" lvl="1" indent="-248369" algn="l">
              <a:lnSpc>
                <a:spcPts val="276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Performance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Averaging points reduced mistakes</a:t>
            </a:r>
          </a:p>
          <a:p>
            <a:pPr algn="l">
              <a:lnSpc>
                <a:spcPts val="2760"/>
              </a:lnSpc>
              <a:spcBef>
                <a:spcPct val="0"/>
              </a:spcBef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3FA255-6F07-B5C2-52FD-B56A03FA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476557"/>
            <a:ext cx="11068772" cy="7847934"/>
          </a:xfrm>
          <a:prstGeom prst="rect">
            <a:avLst/>
          </a:prstGeom>
        </p:spPr>
      </p:pic>
      <p:sp>
        <p:nvSpPr>
          <p:cNvPr id="3" name="Freeform 5"/>
          <p:cNvSpPr/>
          <p:nvPr/>
        </p:nvSpPr>
        <p:spPr>
          <a:xfrm>
            <a:off x="914400" y="7333818"/>
            <a:ext cx="7048361" cy="2209800"/>
          </a:xfrm>
          <a:custGeom>
            <a:avLst/>
            <a:gdLst/>
            <a:ahLst/>
            <a:cxnLst/>
            <a:rect l="l" t="t" r="r" b="b"/>
            <a:pathLst>
              <a:path w="4524949" h="448013">
                <a:moveTo>
                  <a:pt x="22982" y="0"/>
                </a:moveTo>
                <a:lnTo>
                  <a:pt x="4501967" y="0"/>
                </a:lnTo>
                <a:cubicBezTo>
                  <a:pt x="4514660" y="0"/>
                  <a:pt x="4524949" y="10289"/>
                  <a:pt x="4524949" y="22982"/>
                </a:cubicBezTo>
                <a:lnTo>
                  <a:pt x="4524949" y="425031"/>
                </a:lnTo>
                <a:cubicBezTo>
                  <a:pt x="4524949" y="437723"/>
                  <a:pt x="4514660" y="448013"/>
                  <a:pt x="4501967" y="448013"/>
                </a:cubicBezTo>
                <a:lnTo>
                  <a:pt x="22982" y="448013"/>
                </a:lnTo>
                <a:cubicBezTo>
                  <a:pt x="10289" y="448013"/>
                  <a:pt x="0" y="437723"/>
                  <a:pt x="0" y="425031"/>
                </a:cubicBezTo>
                <a:lnTo>
                  <a:pt x="0" y="22982"/>
                </a:lnTo>
                <a:cubicBezTo>
                  <a:pt x="0" y="10289"/>
                  <a:pt x="10289" y="0"/>
                  <a:pt x="2298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7333817"/>
            <a:ext cx="6819761" cy="2640471"/>
          </a:xfrm>
          <a:prstGeom prst="rect">
            <a:avLst/>
          </a:prstGeom>
        </p:spPr>
        <p:txBody>
          <a:bodyPr lIns="215900" tIns="215900" rIns="215900" bIns="215900" rtlCol="0" anchor="t"/>
          <a:lstStyle/>
          <a:p>
            <a:pPr algn="l">
              <a:lnSpc>
                <a:spcPts val="4574"/>
              </a:lnSpc>
            </a:pPr>
            <a:r>
              <a:rPr lang="en-US" sz="3049" b="1" spc="131" dirty="0">
                <a:solidFill>
                  <a:srgbClr val="FFFFFF"/>
                </a:solidFill>
                <a:latin typeface="Product Sans" panose="020B0403030502040203" pitchFamily="34" charset="0"/>
                <a:ea typeface="Josefin Sans Bold"/>
                <a:cs typeface="Josefin Sans Bold"/>
                <a:sym typeface="Josefin Sans Bold"/>
              </a:rPr>
              <a:t>Finding 1</a:t>
            </a:r>
          </a:p>
          <a:p>
            <a:pPr algn="l">
              <a:lnSpc>
                <a:spcPts val="3019"/>
              </a:lnSpc>
            </a:pPr>
            <a:r>
              <a:rPr lang="en-US" sz="3049" spc="131" dirty="0">
                <a:solidFill>
                  <a:srgbClr val="FFFFFF"/>
                </a:solidFill>
                <a:latin typeface="Product Sans" panose="020B0403030502040203" pitchFamily="34" charset="0"/>
                <a:ea typeface="Josefin Sans"/>
                <a:cs typeface="Josefin Sans"/>
                <a:sym typeface="Josefin Sans"/>
              </a:rPr>
              <a:t>Every project has its own unique dialect, and a cross-project model struggles to generalize.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CE9289-C182-7D10-B4B2-74E0E65C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CB3AD17-835A-9FEA-417D-84AE0FCF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57" y="1728317"/>
            <a:ext cx="11142416" cy="855868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C731DC8-8C82-EA84-C87D-CD9F25303C66}"/>
              </a:ext>
            </a:extLst>
          </p:cNvPr>
          <p:cNvSpPr txBox="1"/>
          <p:nvPr/>
        </p:nvSpPr>
        <p:spPr>
          <a:xfrm>
            <a:off x="1028700" y="914400"/>
            <a:ext cx="14420903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Generalization Gap: </a:t>
            </a:r>
            <a:r>
              <a:rPr lang="en-US" sz="5655" b="1" dirty="0">
                <a:solidFill>
                  <a:srgbClr val="007DF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085C362-E48E-8ABF-FCA1-DDF8F1974CCB}"/>
              </a:ext>
            </a:extLst>
          </p:cNvPr>
          <p:cNvSpPr txBox="1"/>
          <p:nvPr/>
        </p:nvSpPr>
        <p:spPr>
          <a:xfrm>
            <a:off x="660779" y="1885168"/>
            <a:ext cx="13266101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Robust Experimentation with Group K-fold </a:t>
            </a:r>
            <a:r>
              <a:rPr lang="en-US" sz="3299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Crossvalidation</a:t>
            </a:r>
            <a:endParaRPr lang="en-US" sz="3299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CDC44-7F04-A919-DBBE-E1A6A63DA0B7}"/>
              </a:ext>
            </a:extLst>
          </p:cNvPr>
          <p:cNvSpPr txBox="1"/>
          <p:nvPr/>
        </p:nvSpPr>
        <p:spPr>
          <a:xfrm>
            <a:off x="1981200" y="2575003"/>
            <a:ext cx="7974647" cy="251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271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 </a:t>
            </a:r>
            <a:r>
              <a:rPr lang="en-US" sz="2715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(using raw text)</a:t>
            </a:r>
            <a:r>
              <a:rPr lang="en-US" sz="271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172742" lvl="2" indent="-390914" algn="l">
              <a:lnSpc>
                <a:spcPts val="3259"/>
              </a:lnSpc>
              <a:buFont typeface="Arial"/>
              <a:buChar char="⚬"/>
            </a:pPr>
            <a:r>
              <a:rPr lang="en-US" sz="271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Accuracy: 26%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  <a:endParaRPr lang="en-US" sz="271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3259"/>
              </a:lnSpc>
              <a:spcBef>
                <a:spcPct val="0"/>
              </a:spcBef>
            </a:pPr>
            <a:r>
              <a:rPr lang="en-US" sz="271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 </a:t>
            </a:r>
            <a:r>
              <a:rPr lang="en-US" sz="2715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(using subtasks):</a:t>
            </a:r>
            <a:endParaRPr lang="en-US" sz="271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72742" lvl="2" indent="-390914" algn="l">
              <a:lnSpc>
                <a:spcPts val="3259"/>
              </a:lnSpc>
              <a:spcBef>
                <a:spcPct val="0"/>
              </a:spcBef>
              <a:buFont typeface="Arial"/>
              <a:buChar char="⚬"/>
            </a:pPr>
            <a:r>
              <a:rPr lang="en-US" sz="271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Accuracy: 27.12%</a:t>
            </a:r>
          </a:p>
          <a:p>
            <a:pPr algn="l">
              <a:lnSpc>
                <a:spcPts val="3259"/>
              </a:lnSpc>
              <a:spcBef>
                <a:spcPct val="0"/>
              </a:spcBef>
            </a:pPr>
            <a:endParaRPr lang="en-US" sz="271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85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9800" y="2527828"/>
            <a:ext cx="17415799" cy="128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5822" lvl="1" indent="-571500" algn="just">
              <a:lnSpc>
                <a:spcPts val="5243"/>
              </a:lnSpc>
              <a:buFont typeface="Arial" panose="020B0604020202020204" pitchFamily="34" charset="0"/>
              <a:buChar char="•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Create specialized models for each project using historical data</a:t>
            </a:r>
          </a:p>
          <a:p>
            <a:pPr marL="975822" lvl="1" indent="-571500" algn="just">
              <a:lnSpc>
                <a:spcPts val="5243"/>
              </a:lnSpc>
              <a:buFont typeface="Arial" panose="020B0604020202020204" pitchFamily="34" charset="0"/>
              <a:buChar char="•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Tested 4 models</a:t>
            </a:r>
            <a:endParaRPr lang="en-US" sz="3745" b="1" dirty="0">
              <a:solidFill>
                <a:srgbClr val="333333"/>
              </a:solidFill>
              <a:latin typeface="Product Sans" panose="020B0403030502040203" pitchFamily="3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14400"/>
            <a:ext cx="14820900" cy="97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Phase 2: Project-Specific Estimation</a:t>
            </a:r>
          </a:p>
        </p:txBody>
      </p:sp>
      <p:sp>
        <p:nvSpPr>
          <p:cNvPr id="2" name="TextBox 3"/>
          <p:cNvSpPr txBox="1"/>
          <p:nvPr/>
        </p:nvSpPr>
        <p:spPr>
          <a:xfrm>
            <a:off x="357520" y="6786326"/>
            <a:ext cx="8570636" cy="121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US" sz="3521" b="1" dirty="0">
                <a:solidFill>
                  <a:srgbClr val="007DFE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Enhanced MLP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Our flagship model, using context-aware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520" y="4686300"/>
            <a:ext cx="8570636" cy="12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GB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Multi-Layer Perceptron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Simple baseline, text-only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9144000" y="4686300"/>
            <a:ext cx="8570636" cy="121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DEEP SE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Complex LSTM with attention mechanism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9144000" y="6786326"/>
            <a:ext cx="8570636" cy="121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US" sz="3521" b="1" dirty="0" err="1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FastText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+ SVM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Classical ML with robust embeddings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52800" y="561384"/>
            <a:ext cx="13449300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18"/>
              </a:lnSpc>
            </a:pPr>
            <a:r>
              <a:rPr lang="en-US" sz="4400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Enhanced MLP Architecture: </a:t>
            </a:r>
            <a:r>
              <a:rPr lang="en-US" sz="4400" b="1" dirty="0">
                <a:solidFill>
                  <a:srgbClr val="2684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  <a:endParaRPr lang="en-US" sz="4400" b="1" dirty="0">
              <a:solidFill>
                <a:srgbClr val="003B76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953E0E-7370-5A52-140F-93BEE0E2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4662488"/>
            <a:ext cx="12763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ulti-layer preceptron&#10;&#10;AI-generated content may be incorrect.">
            <a:extLst>
              <a:ext uri="{FF2B5EF4-FFF2-40B4-BE49-F238E27FC236}">
                <a16:creationId xmlns:a16="http://schemas.microsoft.com/office/drawing/2014/main" id="{0284746E-7649-586A-FBF2-B2C52CDDE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38300"/>
            <a:ext cx="11064447" cy="7772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14400"/>
            <a:ext cx="13525500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4800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Phase 2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DFFB5-DB6E-CF76-6BB6-6126F60FBD40}"/>
              </a:ext>
            </a:extLst>
          </p:cNvPr>
          <p:cNvSpPr txBox="1"/>
          <p:nvPr/>
        </p:nvSpPr>
        <p:spPr>
          <a:xfrm>
            <a:off x="762000" y="8748542"/>
            <a:ext cx="14858068" cy="58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Enhanced MLP: I</a:t>
            </a:r>
            <a:r>
              <a:rPr lang="en-US" sz="352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nterpretable, excels on small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3A0DB-A268-4D2B-FD30-F2E0C38071D6}"/>
              </a:ext>
            </a:extLst>
          </p:cNvPr>
          <p:cNvSpPr txBox="1"/>
          <p:nvPr/>
        </p:nvSpPr>
        <p:spPr>
          <a:xfrm>
            <a:off x="762000" y="8113606"/>
            <a:ext cx="14858068" cy="58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0332" lvl="1" indent="-380166" algn="l">
              <a:lnSpc>
                <a:spcPts val="4930"/>
              </a:lnSpc>
              <a:buFont typeface="Arial"/>
              <a:buChar char="•"/>
            </a:pPr>
            <a:r>
              <a:rPr lang="en-US" sz="3521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Tested on 40 Different Projects</a:t>
            </a:r>
            <a:endParaRPr lang="en-US" sz="3521" dirty="0">
              <a:solidFill>
                <a:srgbClr val="333333"/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37DE8-2BCF-6983-E955-D59176E11DA9}"/>
              </a:ext>
            </a:extLst>
          </p:cNvPr>
          <p:cNvSpPr txBox="1"/>
          <p:nvPr/>
        </p:nvSpPr>
        <p:spPr>
          <a:xfrm>
            <a:off x="7467600" y="283893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" name="Picture 8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BAC5E412-EA90-74CB-ECA6-D5C10C16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239"/>
          <a:stretch>
            <a:fillRect/>
          </a:stretch>
        </p:blipFill>
        <p:spPr>
          <a:xfrm>
            <a:off x="5539361" y="1843500"/>
            <a:ext cx="7209277" cy="59253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35101" y="3619500"/>
            <a:ext cx="8991600" cy="128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322" lvl="1" algn="ctr">
              <a:lnSpc>
                <a:spcPts val="5243"/>
              </a:lnSpc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Project-Specific</a:t>
            </a:r>
            <a:endParaRPr lang="en-US" sz="3745" b="1" dirty="0">
              <a:solidFill>
                <a:srgbClr val="333333"/>
              </a:solidFill>
              <a:latin typeface="Product Sans" panose="020B0403030502040203" pitchFamily="34" charset="0"/>
              <a:ea typeface="Canva Sans Bold"/>
              <a:cs typeface="Canva Sans Bold"/>
              <a:sym typeface="Canva Sans"/>
            </a:endParaRPr>
          </a:p>
          <a:p>
            <a:pPr marL="404322" lvl="1" algn="ctr">
              <a:lnSpc>
                <a:spcPts val="5243"/>
              </a:lnSpc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Highly accurate but requires history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14400"/>
            <a:ext cx="5372100" cy="97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The Paradox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2DF6DC7-B562-F278-A228-96FED62D5076}"/>
              </a:ext>
            </a:extLst>
          </p:cNvPr>
          <p:cNvSpPr txBox="1"/>
          <p:nvPr/>
        </p:nvSpPr>
        <p:spPr>
          <a:xfrm>
            <a:off x="12700" y="3619500"/>
            <a:ext cx="8991600" cy="128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322" lvl="1" algn="ctr">
              <a:lnSpc>
                <a:spcPts val="5243"/>
              </a:lnSpc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Cross-Project</a:t>
            </a:r>
            <a:endParaRPr lang="en-US" sz="3745" b="1" dirty="0">
              <a:solidFill>
                <a:srgbClr val="333333"/>
              </a:solidFill>
              <a:latin typeface="Product Sans" panose="020B0403030502040203" pitchFamily="34" charset="0"/>
              <a:ea typeface="Canva Sans Bold"/>
              <a:cs typeface="Canva Sans Bold"/>
              <a:sym typeface="Canva Sans"/>
            </a:endParaRPr>
          </a:p>
          <a:p>
            <a:pPr marL="404322" lvl="1" algn="ctr">
              <a:lnSpc>
                <a:spcPts val="5243"/>
              </a:lnSpc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Handles new projects but less accurate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1A55761-4FF7-9CBB-39F0-A9F03387F91D}"/>
              </a:ext>
            </a:extLst>
          </p:cNvPr>
          <p:cNvSpPr txBox="1"/>
          <p:nvPr/>
        </p:nvSpPr>
        <p:spPr>
          <a:xfrm>
            <a:off x="2743200" y="6641044"/>
            <a:ext cx="16848398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322" lvl="1" algn="just">
              <a:lnSpc>
                <a:spcPts val="5243"/>
              </a:lnSpc>
            </a:pPr>
            <a:r>
              <a:rPr lang="en-US" sz="4400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Question</a:t>
            </a:r>
            <a:r>
              <a:rPr lang="en-US" sz="4400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Can we build a model that does </a:t>
            </a:r>
            <a:r>
              <a:rPr lang="en-US" sz="4400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both</a:t>
            </a:r>
            <a:r>
              <a:rPr lang="en-US" sz="4400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713DB6-2002-0599-928B-37B23B6FA5DB}"/>
              </a:ext>
            </a:extLst>
          </p:cNvPr>
          <p:cNvCxnSpPr>
            <a:cxnSpLocks/>
          </p:cNvCxnSpPr>
          <p:nvPr/>
        </p:nvCxnSpPr>
        <p:spPr>
          <a:xfrm>
            <a:off x="9232900" y="3196306"/>
            <a:ext cx="0" cy="2374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C8B2-A853-E55B-4E19-949A28794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5FB368EE-EE00-03F3-DEEB-DE7966900C56}"/>
              </a:ext>
            </a:extLst>
          </p:cNvPr>
          <p:cNvSpPr txBox="1"/>
          <p:nvPr/>
        </p:nvSpPr>
        <p:spPr>
          <a:xfrm>
            <a:off x="18629535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5DAE55-FBC7-E413-1FA9-42C6BE97C1B8}"/>
              </a:ext>
            </a:extLst>
          </p:cNvPr>
          <p:cNvSpPr/>
          <p:nvPr/>
        </p:nvSpPr>
        <p:spPr>
          <a:xfrm>
            <a:off x="32144022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F55FB308-FF98-DDFE-3124-BD383C160FC1}"/>
              </a:ext>
            </a:extLst>
          </p:cNvPr>
          <p:cNvSpPr/>
          <p:nvPr/>
        </p:nvSpPr>
        <p:spPr>
          <a:xfrm flipH="1">
            <a:off x="41313731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03F948-9E66-4C4A-38D0-3FCD6334B88F}"/>
              </a:ext>
            </a:extLst>
          </p:cNvPr>
          <p:cNvSpPr/>
          <p:nvPr/>
        </p:nvSpPr>
        <p:spPr>
          <a:xfrm>
            <a:off x="29473725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9691B5-EF24-3EB9-1A8C-482F548A12E7}"/>
              </a:ext>
            </a:extLst>
          </p:cNvPr>
          <p:cNvSpPr/>
          <p:nvPr/>
        </p:nvSpPr>
        <p:spPr>
          <a:xfrm>
            <a:off x="24499175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5C5924-E6EA-EE37-7909-CFEB66BE003C}"/>
              </a:ext>
            </a:extLst>
          </p:cNvPr>
          <p:cNvSpPr/>
          <p:nvPr/>
        </p:nvSpPr>
        <p:spPr>
          <a:xfrm>
            <a:off x="39958991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6ECC791-E16C-EA2B-CBE0-0F0C8DE84608}"/>
              </a:ext>
            </a:extLst>
          </p:cNvPr>
          <p:cNvSpPr/>
          <p:nvPr/>
        </p:nvSpPr>
        <p:spPr>
          <a:xfrm>
            <a:off x="35127060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5D8C2-54FA-F8FC-AF10-0B84080BE1DA}"/>
              </a:ext>
            </a:extLst>
          </p:cNvPr>
          <p:cNvGrpSpPr/>
          <p:nvPr/>
        </p:nvGrpSpPr>
        <p:grpSpPr>
          <a:xfrm>
            <a:off x="37192337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7ED620-C9ED-E034-15B0-3C3B1C0F0829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B2D0249-C84C-C1A7-BB98-514ABCF14767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E5AC899-93A9-4346-201C-C3848B9683C6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E2C5B0-0B68-AB2C-5A3F-AB51C3084A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496C192A-9963-46AD-588B-0EC4560E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DFD91B6C-9CAA-0C85-22B3-56001E80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48B3AB50-AC62-831F-36EA-EFB5A33DD200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2C7485-4E20-F89B-B3E0-7408F344897C}"/>
              </a:ext>
            </a:extLst>
          </p:cNvPr>
          <p:cNvGrpSpPr/>
          <p:nvPr/>
        </p:nvGrpSpPr>
        <p:grpSpPr>
          <a:xfrm>
            <a:off x="26655249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C5815A-D0AC-606F-22D3-0C9ADA864B51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34D22FA-D87B-97B8-5D83-5D8E31D69B14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CB385A-8893-C331-234D-CAB5880E6211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9566B7-4EA1-6BCC-B59C-74E61F66B887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E18B11-3460-546C-6637-23619FF2F480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0C4CD7-2D08-05C8-0F6B-124BA7B4995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BF8E9793-3C82-CB77-ABBA-C50454B24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3B982BF7-73C5-48A9-EB63-B2BBE7D6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3A9C9215-9CC2-0732-1578-8D8825811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FE839B1E-78FC-1CC5-8A2F-F89C56E0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48656AAD-2F3C-66F7-F93C-D9A68C59B3CD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4506C8-1309-DF54-E3DF-C2B74B047346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8345242-CEB7-B854-9375-15D6B8C7B009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CA3B10D7-BD8E-F93E-13B2-9A2625C3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C6263FA5-C341-CB73-5FB8-8E726B14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3AFA24-F5E1-D85B-B132-3FC24D4D84CB}"/>
              </a:ext>
            </a:extLst>
          </p:cNvPr>
          <p:cNvSpPr txBox="1"/>
          <p:nvPr/>
        </p:nvSpPr>
        <p:spPr>
          <a:xfrm>
            <a:off x="42460674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DE7015-35E4-B2E2-9A00-D46E10DA5C1A}"/>
              </a:ext>
            </a:extLst>
          </p:cNvPr>
          <p:cNvSpPr/>
          <p:nvPr/>
        </p:nvSpPr>
        <p:spPr>
          <a:xfrm>
            <a:off x="45763253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FCC55ED-BE64-EB4B-5E59-AFEDFF4B93C6}"/>
              </a:ext>
            </a:extLst>
          </p:cNvPr>
          <p:cNvSpPr/>
          <p:nvPr/>
        </p:nvSpPr>
        <p:spPr>
          <a:xfrm rot="3001219">
            <a:off x="44837613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AC4430-5877-A407-9B5B-CB40ED2B10FA}"/>
              </a:ext>
            </a:extLst>
          </p:cNvPr>
          <p:cNvSpPr/>
          <p:nvPr/>
        </p:nvSpPr>
        <p:spPr>
          <a:xfrm>
            <a:off x="48382860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46F99-B2BD-3677-7679-78B07F8F8E23}"/>
              </a:ext>
            </a:extLst>
          </p:cNvPr>
          <p:cNvSpPr txBox="1"/>
          <p:nvPr/>
        </p:nvSpPr>
        <p:spPr>
          <a:xfrm>
            <a:off x="46431440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C65FBB9-6494-C48A-F6F3-ECEFF36DB44D}"/>
              </a:ext>
            </a:extLst>
          </p:cNvPr>
          <p:cNvSpPr/>
          <p:nvPr/>
        </p:nvSpPr>
        <p:spPr>
          <a:xfrm>
            <a:off x="51239910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B09EED-E704-8548-CD4A-234EAC2FA79B}"/>
              </a:ext>
            </a:extLst>
          </p:cNvPr>
          <p:cNvSpPr txBox="1"/>
          <p:nvPr/>
        </p:nvSpPr>
        <p:spPr>
          <a:xfrm>
            <a:off x="51862929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B17F5-EEAA-A5A6-348C-07AF9017EC6B}"/>
              </a:ext>
            </a:extLst>
          </p:cNvPr>
          <p:cNvSpPr txBox="1"/>
          <p:nvPr/>
        </p:nvSpPr>
        <p:spPr>
          <a:xfrm>
            <a:off x="48025974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74045-5D21-0FCF-08CD-8BE827FD7C9B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BB29694-5C8D-A338-26E5-C6FAAD0458DD}"/>
              </a:ext>
            </a:extLst>
          </p:cNvPr>
          <p:cNvSpPr/>
          <p:nvPr/>
        </p:nvSpPr>
        <p:spPr>
          <a:xfrm rot="12202094">
            <a:off x="-3402283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F380699-4B6F-735E-516E-8A60878A4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83" y="2351595"/>
            <a:ext cx="849213" cy="849213"/>
          </a:xfrm>
          <a:prstGeom prst="rect">
            <a:avLst/>
          </a:prstGeom>
        </p:spPr>
      </p:pic>
      <p:pic>
        <p:nvPicPr>
          <p:cNvPr id="24" name="Picture 23" descr="A person in a suit and tie&#10;&#10;Description automatically generated">
            <a:extLst>
              <a:ext uri="{FF2B5EF4-FFF2-40B4-BE49-F238E27FC236}">
                <a16:creationId xmlns:a16="http://schemas.microsoft.com/office/drawing/2014/main" id="{5F6733BB-98BB-27A0-F3C7-5A180A8503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6457811" y="2299929"/>
            <a:ext cx="899928" cy="10050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D383F34-E0DB-8DE9-85F7-B46E1A84A9C9}"/>
              </a:ext>
            </a:extLst>
          </p:cNvPr>
          <p:cNvSpPr txBox="1"/>
          <p:nvPr/>
        </p:nvSpPr>
        <p:spPr>
          <a:xfrm>
            <a:off x="5770456" y="3310250"/>
            <a:ext cx="24605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C78780-EA1C-E2CC-250B-A99DBE701795}"/>
              </a:ext>
            </a:extLst>
          </p:cNvPr>
          <p:cNvSpPr txBox="1"/>
          <p:nvPr/>
        </p:nvSpPr>
        <p:spPr>
          <a:xfrm>
            <a:off x="8282117" y="3293099"/>
            <a:ext cx="22077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CD45F79-0381-B2FC-7F62-435B544F79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43" y="2330084"/>
            <a:ext cx="899928" cy="899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AAEF1A-0835-8D01-1AB7-8A94FD14D22C}"/>
              </a:ext>
            </a:extLst>
          </p:cNvPr>
          <p:cNvSpPr txBox="1"/>
          <p:nvPr/>
        </p:nvSpPr>
        <p:spPr>
          <a:xfrm>
            <a:off x="10941473" y="3293099"/>
            <a:ext cx="15760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90926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3050" y="2307944"/>
            <a:ext cx="5390904" cy="7607373"/>
          </a:xfrm>
          <a:custGeom>
            <a:avLst/>
            <a:gdLst/>
            <a:ahLst/>
            <a:cxnLst/>
            <a:rect l="l" t="t" r="r" b="b"/>
            <a:pathLst>
              <a:path w="5390904" h="7607373">
                <a:moveTo>
                  <a:pt x="0" y="0"/>
                </a:moveTo>
                <a:lnTo>
                  <a:pt x="5390904" y="0"/>
                </a:lnTo>
                <a:lnTo>
                  <a:pt x="5390904" y="7607373"/>
                </a:lnTo>
                <a:lnTo>
                  <a:pt x="0" y="760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9801" y="2526928"/>
            <a:ext cx="10724784" cy="262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645" lvl="1" indent="-404323" algn="l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Methodology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Simulate real-world agile sprints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Train on all completed projects (Base Model)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Update the model per sprint with new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14400"/>
            <a:ext cx="18249900" cy="97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Phase 3: Incremental Learning: </a:t>
            </a:r>
            <a:r>
              <a:rPr lang="en-US" sz="5655" b="1" dirty="0">
                <a:solidFill>
                  <a:srgbClr val="2684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Our Contribution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789598"/>
            <a:ext cx="10007533" cy="260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645" lvl="1" indent="-404323" algn="l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Models: 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b="1" dirty="0" err="1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PassiveAggressiveClassifier</a:t>
            </a: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(Classification)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b="1" dirty="0" err="1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SGDRegresor</a:t>
            </a: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(Regression)</a:t>
            </a:r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2198" y="2395417"/>
            <a:ext cx="16205665" cy="326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8645" lvl="1" indent="-404323" algn="l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Scenario: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New project with no initial data</a:t>
            </a:r>
          </a:p>
          <a:p>
            <a:pPr marL="808645" lvl="1" indent="-404323" algn="l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Process: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Train </a:t>
            </a:r>
            <a:r>
              <a:rPr lang="en-US" sz="3745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on all projects except 1 project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Test on the leftover project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Process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test project in batches (simulating sprints)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14400"/>
            <a:ext cx="6771977" cy="97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Experimental Setup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418539"/>
            <a:ext cx="12839700" cy="195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8645" lvl="1" indent="-404323" algn="l">
              <a:lnSpc>
                <a:spcPts val="5243"/>
              </a:lnSpc>
              <a:buFont typeface="Arial"/>
              <a:buChar char="•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Baselines: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Static Model: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Fixed, never updated</a:t>
            </a:r>
          </a:p>
          <a:p>
            <a:pPr marL="1617291" lvl="2" indent="-539097" algn="l">
              <a:lnSpc>
                <a:spcPts val="5243"/>
              </a:lnSpc>
              <a:buFont typeface="Arial"/>
              <a:buChar char="⚬"/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Full Retrain: 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 Bold"/>
                <a:cs typeface="Canva Sans Bold"/>
                <a:sym typeface="Canva Sans Bold"/>
              </a:rPr>
              <a:t>Retrained on all data per batch</a:t>
            </a:r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4229100" cy="970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5655" b="1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Results</a:t>
            </a:r>
            <a:endParaRPr lang="en-US" sz="5655" b="1" dirty="0">
              <a:solidFill>
                <a:srgbClr val="003B76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7518603"/>
            <a:ext cx="13547522" cy="128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Performance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Incremental </a:t>
            </a:r>
            <a:r>
              <a:rPr lang="en-US" sz="3745" b="1" dirty="0">
                <a:solidFill>
                  <a:srgbClr val="2684FF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matches or nears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 full retrain</a:t>
            </a:r>
          </a:p>
          <a:p>
            <a:pPr algn="l">
              <a:lnSpc>
                <a:spcPts val="5243"/>
              </a:lnSpc>
            </a:pPr>
            <a:r>
              <a:rPr lang="en-US" sz="3745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Time</a:t>
            </a:r>
            <a:r>
              <a:rPr lang="en-US" sz="3745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: Incremental trains </a:t>
            </a:r>
            <a:r>
              <a:rPr lang="en-US" sz="3745" b="1" dirty="0">
                <a:solidFill>
                  <a:srgbClr val="2684FF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99% faster</a:t>
            </a:r>
            <a:endParaRPr lang="en-US" sz="3745" dirty="0">
              <a:solidFill>
                <a:srgbClr val="2684FF"/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5" name="Picture 4" descr="A graph of a graph showing the number of the same numbers&#10;&#10;AI-generated content may be incorrect.">
            <a:extLst>
              <a:ext uri="{FF2B5EF4-FFF2-40B4-BE49-F238E27FC236}">
                <a16:creationId xmlns:a16="http://schemas.microsoft.com/office/drawing/2014/main" id="{063F2902-BA8A-6062-1727-4C5C0AB3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33" y="2400300"/>
            <a:ext cx="13333333" cy="462857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6151891-1101-6C92-A401-1A4DB1DB21D6}"/>
              </a:ext>
            </a:extLst>
          </p:cNvPr>
          <p:cNvSpPr txBox="1"/>
          <p:nvPr/>
        </p:nvSpPr>
        <p:spPr>
          <a:xfrm>
            <a:off x="11658600" y="1873273"/>
            <a:ext cx="13547522" cy="56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GB" sz="2000" b="1" dirty="0">
                <a:solidFill>
                  <a:srgbClr val="FF0000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</a:t>
            </a:r>
            <a:r>
              <a:rPr lang="en-US" sz="2000" b="1" dirty="0">
                <a:solidFill>
                  <a:srgbClr val="FF0000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rain Time = 650s </a:t>
            </a:r>
            <a:endParaRPr lang="en-US" sz="2000" dirty="0">
              <a:solidFill>
                <a:srgbClr val="FF0000"/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098F530-CB35-BFEC-F206-B34A042B4F31}"/>
              </a:ext>
            </a:extLst>
          </p:cNvPr>
          <p:cNvSpPr txBox="1"/>
          <p:nvPr/>
        </p:nvSpPr>
        <p:spPr>
          <a:xfrm>
            <a:off x="8686800" y="1854626"/>
            <a:ext cx="2667000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GB" sz="2000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</a:t>
            </a:r>
            <a:r>
              <a:rPr lang="en-US" sz="2000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rain Time = 0s </a:t>
            </a:r>
            <a:endParaRPr lang="en-US" sz="2000" dirty="0">
              <a:solidFill>
                <a:srgbClr val="333333"/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AED7100-2A06-F071-3996-D246F330D9D3}"/>
              </a:ext>
            </a:extLst>
          </p:cNvPr>
          <p:cNvSpPr txBox="1"/>
          <p:nvPr/>
        </p:nvSpPr>
        <p:spPr>
          <a:xfrm>
            <a:off x="5410200" y="1867326"/>
            <a:ext cx="2667000" cy="56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3"/>
              </a:lnSpc>
            </a:pPr>
            <a:r>
              <a:rPr lang="en-GB" sz="2000" b="1" dirty="0">
                <a:solidFill>
                  <a:srgbClr val="2684FF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T</a:t>
            </a:r>
            <a:r>
              <a:rPr lang="en-US" sz="2000" b="1" dirty="0">
                <a:solidFill>
                  <a:srgbClr val="2684FF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rain Time = 0.02s </a:t>
            </a:r>
            <a:endParaRPr lang="en-US" sz="2000" dirty="0">
              <a:solidFill>
                <a:srgbClr val="2684FF"/>
              </a:solidFill>
              <a:latin typeface="Product Sans" panose="020B0403030502040203" pitchFamily="34" charset="0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1379" y="2062894"/>
            <a:ext cx="10425241" cy="7271606"/>
          </a:xfrm>
          <a:custGeom>
            <a:avLst/>
            <a:gdLst/>
            <a:ahLst/>
            <a:cxnLst/>
            <a:rect l="l" t="t" r="r" b="b"/>
            <a:pathLst>
              <a:path w="10702172" h="7464765">
                <a:moveTo>
                  <a:pt x="0" y="0"/>
                </a:moveTo>
                <a:lnTo>
                  <a:pt x="10702172" y="0"/>
                </a:lnTo>
                <a:lnTo>
                  <a:pt x="10702172" y="7464765"/>
                </a:lnTo>
                <a:lnTo>
                  <a:pt x="0" y="7464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6800" y="952500"/>
            <a:ext cx="16848398" cy="97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8"/>
              </a:lnSpc>
            </a:pPr>
            <a:r>
              <a:rPr lang="en-US" sz="5655" b="1" dirty="0">
                <a:solidFill>
                  <a:srgbClr val="003B76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Submitted Paper: IEEE</a:t>
            </a:r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972" y="3353549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41136" y="3890760"/>
            <a:ext cx="317188" cy="179726"/>
            <a:chOff x="0" y="0"/>
            <a:chExt cx="422918" cy="239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101" y="4201748"/>
            <a:ext cx="1941932" cy="866731"/>
            <a:chOff x="0" y="0"/>
            <a:chExt cx="2589242" cy="1155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EA2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1338" y="3986664"/>
            <a:ext cx="1451841" cy="1451841"/>
            <a:chOff x="0" y="0"/>
            <a:chExt cx="1935788" cy="1935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5734" cy="1935734"/>
            </a:xfrm>
            <a:custGeom>
              <a:avLst/>
              <a:gdLst/>
              <a:ahLst/>
              <a:cxnLst/>
              <a:rect l="l" t="t" r="r" b="b"/>
              <a:pathLst>
                <a:path w="1935734" h="1935734">
                  <a:moveTo>
                    <a:pt x="0" y="967867"/>
                  </a:moveTo>
                  <a:cubicBezTo>
                    <a:pt x="0" y="433324"/>
                    <a:pt x="433324" y="0"/>
                    <a:pt x="967867" y="0"/>
                  </a:cubicBezTo>
                  <a:cubicBezTo>
                    <a:pt x="1502410" y="0"/>
                    <a:pt x="1935734" y="433324"/>
                    <a:pt x="1935734" y="967867"/>
                  </a:cubicBezTo>
                  <a:cubicBezTo>
                    <a:pt x="1935734" y="1502410"/>
                    <a:pt x="1502410" y="1935734"/>
                    <a:pt x="967867" y="1935734"/>
                  </a:cubicBezTo>
                  <a:cubicBezTo>
                    <a:pt x="433324" y="1935734"/>
                    <a:pt x="0" y="1502410"/>
                    <a:pt x="0" y="96786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35788" cy="195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4464" y="3019947"/>
            <a:ext cx="2553288" cy="1660924"/>
            <a:chOff x="0" y="0"/>
            <a:chExt cx="3404384" cy="221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4362" cy="2214626"/>
            </a:xfrm>
            <a:custGeom>
              <a:avLst/>
              <a:gdLst/>
              <a:ahLst/>
              <a:cxnLst/>
              <a:rect l="l" t="t" r="r" b="b"/>
              <a:pathLst>
                <a:path w="3404362" h="2214626">
                  <a:moveTo>
                    <a:pt x="3404362" y="2214626"/>
                  </a:moveTo>
                  <a:lnTo>
                    <a:pt x="3404362" y="1613662"/>
                  </a:lnTo>
                  <a:cubicBezTo>
                    <a:pt x="3404362" y="722503"/>
                    <a:pt x="2681859" y="0"/>
                    <a:pt x="1790700" y="0"/>
                  </a:cubicBezTo>
                  <a:lnTo>
                    <a:pt x="1709039" y="0"/>
                  </a:lnTo>
                  <a:cubicBezTo>
                    <a:pt x="817753" y="0"/>
                    <a:pt x="95250" y="722503"/>
                    <a:pt x="95250" y="1613662"/>
                  </a:cubicBezTo>
                  <a:lnTo>
                    <a:pt x="95250" y="1899158"/>
                  </a:lnTo>
                  <a:lnTo>
                    <a:pt x="0" y="1899158"/>
                  </a:lnTo>
                  <a:lnTo>
                    <a:pt x="134366" y="2214499"/>
                  </a:lnTo>
                  <a:lnTo>
                    <a:pt x="268732" y="1899158"/>
                  </a:lnTo>
                  <a:lnTo>
                    <a:pt x="173482" y="1899158"/>
                  </a:lnTo>
                  <a:lnTo>
                    <a:pt x="173482" y="1613662"/>
                  </a:lnTo>
                  <a:cubicBezTo>
                    <a:pt x="173482" y="765683"/>
                    <a:pt x="860933" y="78232"/>
                    <a:pt x="1708912" y="78232"/>
                  </a:cubicBezTo>
                  <a:lnTo>
                    <a:pt x="1790700" y="78232"/>
                  </a:lnTo>
                  <a:cubicBezTo>
                    <a:pt x="2638679" y="78232"/>
                    <a:pt x="3326130" y="765683"/>
                    <a:pt x="3326130" y="1613662"/>
                  </a:cubicBezTo>
                  <a:lnTo>
                    <a:pt x="3326130" y="221449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77341" y="4628547"/>
            <a:ext cx="1100199" cy="179725"/>
            <a:chOff x="0" y="0"/>
            <a:chExt cx="1466932" cy="2396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5476" y="4628547"/>
            <a:ext cx="1100199" cy="179725"/>
            <a:chOff x="0" y="0"/>
            <a:chExt cx="1466932" cy="2396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8569" y="4612626"/>
            <a:ext cx="3905082" cy="183778"/>
            <a:chOff x="0" y="0"/>
            <a:chExt cx="5206776" cy="245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06746" cy="245110"/>
            </a:xfrm>
            <a:custGeom>
              <a:avLst/>
              <a:gdLst/>
              <a:ahLst/>
              <a:cxnLst/>
              <a:rect l="l" t="t" r="r" b="b"/>
              <a:pathLst>
                <a:path w="5206746" h="245110">
                  <a:moveTo>
                    <a:pt x="0" y="88900"/>
                  </a:moveTo>
                  <a:lnTo>
                    <a:pt x="4910074" y="88900"/>
                  </a:lnTo>
                  <a:lnTo>
                    <a:pt x="4910074" y="0"/>
                  </a:lnTo>
                  <a:lnTo>
                    <a:pt x="5206746" y="122555"/>
                  </a:lnTo>
                  <a:lnTo>
                    <a:pt x="4910074" y="245110"/>
                  </a:lnTo>
                  <a:lnTo>
                    <a:pt x="4910074" y="156210"/>
                  </a:lnTo>
                  <a:lnTo>
                    <a:pt x="0" y="15621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7860" y="4628547"/>
            <a:ext cx="1100199" cy="179725"/>
            <a:chOff x="0" y="0"/>
            <a:chExt cx="1466932" cy="2396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19675" y="4941505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05295" y="4314717"/>
            <a:ext cx="654750" cy="430525"/>
            <a:chOff x="0" y="0"/>
            <a:chExt cx="873000" cy="5740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998" cy="574040"/>
            </a:xfrm>
            <a:custGeom>
              <a:avLst/>
              <a:gdLst/>
              <a:ahLst/>
              <a:cxnLst/>
              <a:rect l="l" t="t" r="r" b="b"/>
              <a:pathLst>
                <a:path w="872998" h="574040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lnTo>
                    <a:pt x="777367" y="0"/>
                  </a:lnTo>
                  <a:cubicBezTo>
                    <a:pt x="830199" y="0"/>
                    <a:pt x="872998" y="42799"/>
                    <a:pt x="872998" y="95631"/>
                  </a:cubicBezTo>
                  <a:lnTo>
                    <a:pt x="872998" y="478409"/>
                  </a:lnTo>
                  <a:cubicBezTo>
                    <a:pt x="872998" y="531241"/>
                    <a:pt x="830199" y="574040"/>
                    <a:pt x="777367" y="574040"/>
                  </a:cubicBezTo>
                  <a:lnTo>
                    <a:pt x="95631" y="574040"/>
                  </a:lnTo>
                  <a:cubicBezTo>
                    <a:pt x="42799" y="574040"/>
                    <a:pt x="0" y="531241"/>
                    <a:pt x="0" y="47840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4"/>
          <p:cNvSpPr/>
          <p:nvPr/>
        </p:nvSpPr>
        <p:spPr>
          <a:xfrm rot="91722">
            <a:off x="9502682" y="4595324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91722">
            <a:off x="9502682" y="4493536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385480" y="4445767"/>
            <a:ext cx="83846" cy="83847"/>
            <a:chOff x="0" y="0"/>
            <a:chExt cx="111795" cy="111795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385480" y="4548587"/>
            <a:ext cx="83846" cy="83847"/>
            <a:chOff x="0" y="0"/>
            <a:chExt cx="111795" cy="111795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87209" y="4270186"/>
            <a:ext cx="290924" cy="79434"/>
            <a:chOff x="0" y="0"/>
            <a:chExt cx="387898" cy="1059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762594" y="4949020"/>
            <a:ext cx="1225989" cy="5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044197" y="4014155"/>
            <a:ext cx="654750" cy="819813"/>
            <a:chOff x="0" y="0"/>
            <a:chExt cx="872999" cy="10930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2998" cy="1093089"/>
            </a:xfrm>
            <a:custGeom>
              <a:avLst/>
              <a:gdLst/>
              <a:ahLst/>
              <a:cxnLst/>
              <a:rect l="l" t="t" r="r" b="b"/>
              <a:pathLst>
                <a:path w="872998" h="1093089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lnTo>
                    <a:pt x="727456" y="0"/>
                  </a:lnTo>
                  <a:cubicBezTo>
                    <a:pt x="807847" y="0"/>
                    <a:pt x="872998" y="65151"/>
                    <a:pt x="872998" y="145542"/>
                  </a:cubicBezTo>
                  <a:lnTo>
                    <a:pt x="872998" y="947547"/>
                  </a:lnTo>
                  <a:cubicBezTo>
                    <a:pt x="872998" y="1027938"/>
                    <a:pt x="807847" y="1093089"/>
                    <a:pt x="727456" y="1093089"/>
                  </a:cubicBezTo>
                  <a:lnTo>
                    <a:pt x="145542" y="1093089"/>
                  </a:lnTo>
                  <a:cubicBezTo>
                    <a:pt x="65151" y="1093089"/>
                    <a:pt x="0" y="1027938"/>
                    <a:pt x="0" y="947547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AutoShape 35"/>
          <p:cNvSpPr/>
          <p:nvPr/>
        </p:nvSpPr>
        <p:spPr>
          <a:xfrm rot="91722">
            <a:off x="4242959" y="4395175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rot="91722">
            <a:off x="4242958" y="4498340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rot="91722">
            <a:off x="4241583" y="4600129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rot="91722">
            <a:off x="4241583" y="4701917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4124382" y="4350845"/>
            <a:ext cx="83846" cy="83846"/>
            <a:chOff x="0" y="0"/>
            <a:chExt cx="111795" cy="111795"/>
          </a:xfrm>
        </p:grpSpPr>
        <p:sp>
          <p:nvSpPr>
            <p:cNvPr id="40" name="Freeform 4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4124382" y="4451602"/>
            <a:ext cx="83846" cy="83846"/>
            <a:chOff x="0" y="0"/>
            <a:chExt cx="111795" cy="111795"/>
          </a:xfrm>
        </p:grpSpPr>
        <p:sp>
          <p:nvSpPr>
            <p:cNvPr id="42" name="Freeform 4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4124382" y="4555110"/>
            <a:ext cx="83846" cy="83846"/>
            <a:chOff x="0" y="0"/>
            <a:chExt cx="111795" cy="111795"/>
          </a:xfrm>
        </p:grpSpPr>
        <p:sp>
          <p:nvSpPr>
            <p:cNvPr id="44" name="Freeform 4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4124381" y="4657243"/>
            <a:ext cx="83846" cy="83846"/>
            <a:chOff x="0" y="0"/>
            <a:chExt cx="111795" cy="111795"/>
          </a:xfrm>
        </p:grpSpPr>
        <p:sp>
          <p:nvSpPr>
            <p:cNvPr id="46" name="Freeform 46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226111" y="3969630"/>
            <a:ext cx="290924" cy="79434"/>
            <a:chOff x="0" y="0"/>
            <a:chExt cx="387898" cy="105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AutoShape 49"/>
          <p:cNvSpPr/>
          <p:nvPr/>
        </p:nvSpPr>
        <p:spPr>
          <a:xfrm rot="91722">
            <a:off x="4241583" y="4294762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91722">
            <a:off x="4241584" y="4192973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4124382" y="4145204"/>
            <a:ext cx="83846" cy="83846"/>
            <a:chOff x="0" y="0"/>
            <a:chExt cx="111795" cy="111795"/>
          </a:xfrm>
        </p:grpSpPr>
        <p:sp>
          <p:nvSpPr>
            <p:cNvPr id="52" name="Freeform 5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4124382" y="4248025"/>
            <a:ext cx="83846" cy="83846"/>
            <a:chOff x="0" y="0"/>
            <a:chExt cx="111795" cy="111795"/>
          </a:xfrm>
        </p:grpSpPr>
        <p:sp>
          <p:nvSpPr>
            <p:cNvPr id="54" name="Freeform 5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48114" y="3348253"/>
            <a:ext cx="1225989" cy="65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3232374" y="2657835"/>
            <a:ext cx="996513" cy="996513"/>
            <a:chOff x="0" y="0"/>
            <a:chExt cx="1328684" cy="132868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328674" cy="1328674"/>
            </a:xfrm>
            <a:custGeom>
              <a:avLst/>
              <a:gdLst/>
              <a:ahLst/>
              <a:cxnLst/>
              <a:rect l="l" t="t" r="r" b="b"/>
              <a:pathLst>
                <a:path w="1328674" h="1328674">
                  <a:moveTo>
                    <a:pt x="0" y="664337"/>
                  </a:moveTo>
                  <a:cubicBezTo>
                    <a:pt x="0" y="297434"/>
                    <a:pt x="297434" y="0"/>
                    <a:pt x="664337" y="0"/>
                  </a:cubicBezTo>
                  <a:cubicBezTo>
                    <a:pt x="1031240" y="0"/>
                    <a:pt x="1328674" y="297434"/>
                    <a:pt x="1328674" y="664337"/>
                  </a:cubicBezTo>
                  <a:cubicBezTo>
                    <a:pt x="1328674" y="1031240"/>
                    <a:pt x="1031240" y="1328674"/>
                    <a:pt x="664337" y="1328674"/>
                  </a:cubicBezTo>
                  <a:cubicBezTo>
                    <a:pt x="297434" y="1328674"/>
                    <a:pt x="0" y="1031240"/>
                    <a:pt x="0" y="66433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328684" cy="132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3001219">
            <a:off x="12775373" y="2374645"/>
            <a:ext cx="1668578" cy="1875411"/>
            <a:chOff x="0" y="0"/>
            <a:chExt cx="2224770" cy="2500548"/>
          </a:xfrm>
        </p:grpSpPr>
        <p:sp>
          <p:nvSpPr>
            <p:cNvPr id="60" name="Freeform 60"/>
            <p:cNvSpPr/>
            <p:nvPr/>
          </p:nvSpPr>
          <p:spPr>
            <a:xfrm>
              <a:off x="-115316" y="-111125"/>
              <a:ext cx="2462657" cy="2045462"/>
            </a:xfrm>
            <a:custGeom>
              <a:avLst/>
              <a:gdLst/>
              <a:ahLst/>
              <a:cxnLst/>
              <a:rect l="l" t="t" r="r" b="b"/>
              <a:pathLst>
                <a:path w="2462657" h="2045462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cubicBezTo>
                    <a:pt x="2211070" y="1945767"/>
                    <a:pt x="2204847" y="1951228"/>
                    <a:pt x="2197100" y="1953641"/>
                  </a:cubicBezTo>
                  <a:cubicBezTo>
                    <a:pt x="2189353" y="1956054"/>
                    <a:pt x="2181098" y="1955038"/>
                    <a:pt x="2174113" y="1950974"/>
                  </a:cubicBezTo>
                  <a:lnTo>
                    <a:pt x="1213231" y="1386078"/>
                  </a:lnTo>
                  <a:lnTo>
                    <a:pt x="1227709" y="1361440"/>
                  </a:lnTo>
                  <a:lnTo>
                    <a:pt x="1244346" y="1384681"/>
                  </a:lnTo>
                  <a:lnTo>
                    <a:pt x="329184" y="2039112"/>
                  </a:lnTo>
                  <a:cubicBezTo>
                    <a:pt x="322580" y="2043811"/>
                    <a:pt x="314325" y="2045462"/>
                    <a:pt x="306324" y="2043811"/>
                  </a:cubicBezTo>
                  <a:cubicBezTo>
                    <a:pt x="298323" y="2042160"/>
                    <a:pt x="291592" y="2036953"/>
                    <a:pt x="287655" y="2029968"/>
                  </a:cubicBezTo>
                  <a:moveTo>
                    <a:pt x="337439" y="2001901"/>
                  </a:moveTo>
                  <a:lnTo>
                    <a:pt x="312547" y="2015871"/>
                  </a:lnTo>
                  <a:lnTo>
                    <a:pt x="295910" y="1992630"/>
                  </a:lnTo>
                  <a:lnTo>
                    <a:pt x="1211072" y="1338199"/>
                  </a:lnTo>
                  <a:cubicBezTo>
                    <a:pt x="1220216" y="1331595"/>
                    <a:pt x="1232408" y="1331087"/>
                    <a:pt x="1242187" y="1336802"/>
                  </a:cubicBezTo>
                  <a:lnTo>
                    <a:pt x="2203196" y="1901825"/>
                  </a:lnTo>
                  <a:lnTo>
                    <a:pt x="2188718" y="1926463"/>
                  </a:lnTo>
                  <a:lnTo>
                    <a:pt x="2162810" y="1914525"/>
                  </a:lnTo>
                  <a:cubicBezTo>
                    <a:pt x="2401062" y="1399794"/>
                    <a:pt x="2276348" y="767207"/>
                    <a:pt x="1869821" y="414782"/>
                  </a:cubicBezTo>
                  <a:lnTo>
                    <a:pt x="1888490" y="393192"/>
                  </a:lnTo>
                  <a:lnTo>
                    <a:pt x="1869821" y="414782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-115316" y="-111125"/>
              <a:ext cx="2462657" cy="2029841"/>
            </a:xfrm>
            <a:custGeom>
              <a:avLst/>
              <a:gdLst/>
              <a:ahLst/>
              <a:cxnLst/>
              <a:rect l="l" t="t" r="r" b="b"/>
              <a:pathLst>
                <a:path w="2462657" h="2029841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lnTo>
                    <a:pt x="2162683" y="1914398"/>
                  </a:lnTo>
                  <a:cubicBezTo>
                    <a:pt x="2400935" y="1399667"/>
                    <a:pt x="2276221" y="767080"/>
                    <a:pt x="1869694" y="414655"/>
                  </a:cubicBezTo>
                  <a:lnTo>
                    <a:pt x="1888363" y="393065"/>
                  </a:lnTo>
                  <a:lnTo>
                    <a:pt x="1869694" y="414655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427774" y="4145933"/>
            <a:ext cx="1236690" cy="1052730"/>
            <a:chOff x="0" y="0"/>
            <a:chExt cx="1648920" cy="14036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8968" cy="1403604"/>
            </a:xfrm>
            <a:custGeom>
              <a:avLst/>
              <a:gdLst/>
              <a:ahLst/>
              <a:cxnLst/>
              <a:rect l="l" t="t" r="r" b="b"/>
              <a:pathLst>
                <a:path w="1648968" h="1403604">
                  <a:moveTo>
                    <a:pt x="0" y="701802"/>
                  </a:moveTo>
                  <a:cubicBezTo>
                    <a:pt x="0" y="314198"/>
                    <a:pt x="369062" y="0"/>
                    <a:pt x="824484" y="0"/>
                  </a:cubicBezTo>
                  <a:cubicBezTo>
                    <a:pt x="1279906" y="0"/>
                    <a:pt x="1648968" y="314198"/>
                    <a:pt x="1648968" y="701802"/>
                  </a:cubicBezTo>
                  <a:cubicBezTo>
                    <a:pt x="1648968" y="1089406"/>
                    <a:pt x="1279906" y="1403604"/>
                    <a:pt x="824484" y="1403604"/>
                  </a:cubicBezTo>
                  <a:cubicBezTo>
                    <a:pt x="369062" y="1403604"/>
                    <a:pt x="0" y="1089406"/>
                    <a:pt x="0" y="70180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19050"/>
              <a:ext cx="1648920" cy="142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4051998" y="2552090"/>
            <a:ext cx="1225989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5936758" y="4607080"/>
            <a:ext cx="1912614" cy="201192"/>
            <a:chOff x="0" y="0"/>
            <a:chExt cx="2550152" cy="26825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6339016" y="4140592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6066734" y="2690090"/>
            <a:ext cx="1941932" cy="866732"/>
            <a:chOff x="0" y="0"/>
            <a:chExt cx="2589242" cy="115564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346226" y="3165252"/>
            <a:ext cx="1587926" cy="513276"/>
            <a:chOff x="0" y="0"/>
            <a:chExt cx="2117234" cy="6843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117217" cy="684403"/>
            </a:xfrm>
            <a:custGeom>
              <a:avLst/>
              <a:gdLst/>
              <a:ahLst/>
              <a:cxnLst/>
              <a:rect l="l" t="t" r="r" b="b"/>
              <a:pathLst>
                <a:path w="2117217" h="684403">
                  <a:moveTo>
                    <a:pt x="0" y="684403"/>
                  </a:moveTo>
                  <a:lnTo>
                    <a:pt x="0" y="319405"/>
                  </a:lnTo>
                  <a:cubicBezTo>
                    <a:pt x="0" y="183896"/>
                    <a:pt x="109855" y="74041"/>
                    <a:pt x="245364" y="74041"/>
                  </a:cubicBezTo>
                  <a:lnTo>
                    <a:pt x="1775079" y="74041"/>
                  </a:lnTo>
                  <a:lnTo>
                    <a:pt x="1775079" y="0"/>
                  </a:lnTo>
                  <a:lnTo>
                    <a:pt x="2117217" y="108077"/>
                  </a:lnTo>
                  <a:lnTo>
                    <a:pt x="1775079" y="216154"/>
                  </a:lnTo>
                  <a:lnTo>
                    <a:pt x="1775079" y="142113"/>
                  </a:lnTo>
                  <a:lnTo>
                    <a:pt x="245364" y="142113"/>
                  </a:lnTo>
                  <a:cubicBezTo>
                    <a:pt x="147447" y="142113"/>
                    <a:pt x="68072" y="221488"/>
                    <a:pt x="68072" y="319405"/>
                  </a:cubicBezTo>
                  <a:lnTo>
                    <a:pt x="68072" y="684403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6888934" y="3657738"/>
            <a:ext cx="317189" cy="179725"/>
            <a:chOff x="0" y="0"/>
            <a:chExt cx="422918" cy="23963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6010026" y="5806143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Customers Feedback</a:t>
            </a:r>
          </a:p>
        </p:txBody>
      </p:sp>
      <p:grpSp>
        <p:nvGrpSpPr>
          <p:cNvPr id="77" name="Group 77"/>
          <p:cNvGrpSpPr/>
          <p:nvPr/>
        </p:nvGrpSpPr>
        <p:grpSpPr>
          <a:xfrm rot="-9397906">
            <a:off x="4899340" y="5635900"/>
            <a:ext cx="1057748" cy="195405"/>
            <a:chOff x="0" y="0"/>
            <a:chExt cx="1410330" cy="26054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337088" y="6914292"/>
            <a:ext cx="1941931" cy="866732"/>
            <a:chOff x="0" y="0"/>
            <a:chExt cx="2589242" cy="115564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960574" y="8046641"/>
            <a:ext cx="2238309" cy="866732"/>
            <a:chOff x="0" y="0"/>
            <a:chExt cx="2984412" cy="115564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14678950" y="5583777"/>
            <a:ext cx="735648" cy="209894"/>
            <a:chOff x="0" y="0"/>
            <a:chExt cx="980864" cy="2798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6354156" y="8412441"/>
            <a:ext cx="1573972" cy="201192"/>
            <a:chOff x="0" y="0"/>
            <a:chExt cx="2098630" cy="268256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6243560" y="8092341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Block Diagram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960574" y="6204840"/>
            <a:ext cx="2238309" cy="866732"/>
            <a:chOff x="0" y="0"/>
            <a:chExt cx="2984412" cy="115564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14678950" y="7433331"/>
            <a:ext cx="735648" cy="209894"/>
            <a:chOff x="0" y="0"/>
            <a:chExt cx="980864" cy="27985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 rot="7295926">
            <a:off x="8429679" y="6019200"/>
            <a:ext cx="1057748" cy="195405"/>
            <a:chOff x="0" y="0"/>
            <a:chExt cx="1410330" cy="26054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9167420" y="7242804"/>
            <a:ext cx="1026873" cy="209709"/>
            <a:chOff x="0" y="0"/>
            <a:chExt cx="1369164" cy="2796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102"/>
          <p:cNvGrpSpPr/>
          <p:nvPr/>
        </p:nvGrpSpPr>
        <p:grpSpPr>
          <a:xfrm rot="-7729282">
            <a:off x="9808215" y="6005955"/>
            <a:ext cx="1057748" cy="195405"/>
            <a:chOff x="0" y="0"/>
            <a:chExt cx="1410330" cy="26054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385985" y="7845979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388265" y="8360631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70289" y="8959072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100% ready made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675358" y="7782287"/>
            <a:ext cx="654751" cy="412870"/>
            <a:chOff x="0" y="0"/>
            <a:chExt cx="873002" cy="550494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675360" y="8315877"/>
            <a:ext cx="654752" cy="412870"/>
            <a:chOff x="0" y="0"/>
            <a:chExt cx="873002" cy="550494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649737" y="8883118"/>
            <a:ext cx="654752" cy="412870"/>
            <a:chOff x="0" y="0"/>
            <a:chExt cx="873002" cy="550494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7956782" y="6744884"/>
            <a:ext cx="1026873" cy="1026873"/>
            <a:chOff x="0" y="0"/>
            <a:chExt cx="1369164" cy="1369164"/>
          </a:xfrm>
        </p:grpSpPr>
        <p:sp>
          <p:nvSpPr>
            <p:cNvPr id="114" name="Freeform 114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15"/>
          <p:cNvGrpSpPr>
            <a:grpSpLocks noChangeAspect="1"/>
          </p:cNvGrpSpPr>
          <p:nvPr/>
        </p:nvGrpSpPr>
        <p:grpSpPr>
          <a:xfrm>
            <a:off x="73508" y="2925076"/>
            <a:ext cx="17869554" cy="4436847"/>
            <a:chOff x="0" y="0"/>
            <a:chExt cx="23826072" cy="5915796"/>
          </a:xfrm>
        </p:grpSpPr>
        <p:sp>
          <p:nvSpPr>
            <p:cNvPr id="116" name="Freeform 116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-1359291" y="778930"/>
            <a:ext cx="102092760" cy="8916654"/>
            <a:chOff x="0" y="0"/>
            <a:chExt cx="136123680" cy="11888872"/>
          </a:xfrm>
          <a:solidFill>
            <a:srgbClr val="323F4F"/>
          </a:solidFill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9" name="TextBox 119"/>
          <p:cNvSpPr txBox="1"/>
          <p:nvPr/>
        </p:nvSpPr>
        <p:spPr>
          <a:xfrm>
            <a:off x="3924550" y="5819451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2602543" y="5819451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3924550" y="11569459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2602543" y="11569459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3924550" y="12819728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2602543" y="12819728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3816780" y="1256965"/>
            <a:ext cx="5577868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126" name="Group 126"/>
          <p:cNvGrpSpPr/>
          <p:nvPr/>
        </p:nvGrpSpPr>
        <p:grpSpPr>
          <a:xfrm rot="5400000">
            <a:off x="6107716" y="2379626"/>
            <a:ext cx="635760" cy="360234"/>
            <a:chOff x="0" y="0"/>
            <a:chExt cx="847680" cy="480312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4697450" y="3002956"/>
            <a:ext cx="3892329" cy="1737242"/>
            <a:chOff x="0" y="0"/>
            <a:chExt cx="5189772" cy="2316322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9486073" y="3858418"/>
            <a:ext cx="2205197" cy="360235"/>
            <a:chOff x="0" y="0"/>
            <a:chExt cx="2940262" cy="480314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" name="TextBox 133"/>
          <p:cNvSpPr txBox="1"/>
          <p:nvPr/>
        </p:nvSpPr>
        <p:spPr>
          <a:xfrm>
            <a:off x="21365406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22021664" y="3469654"/>
            <a:ext cx="1312355" cy="1643200"/>
            <a:chOff x="0" y="0"/>
            <a:chExt cx="1749806" cy="2190934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AutoShape 136"/>
          <p:cNvSpPr/>
          <p:nvPr/>
        </p:nvSpPr>
        <p:spPr>
          <a:xfrm rot="91721">
            <a:off x="22420055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" name="AutoShape 137"/>
          <p:cNvSpPr/>
          <p:nvPr/>
        </p:nvSpPr>
        <p:spPr>
          <a:xfrm rot="91721">
            <a:off x="2242005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8" name="AutoShape 138"/>
          <p:cNvSpPr/>
          <p:nvPr/>
        </p:nvSpPr>
        <p:spPr>
          <a:xfrm rot="91721">
            <a:off x="22417296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9" name="AutoShape 139"/>
          <p:cNvSpPr/>
          <p:nvPr/>
        </p:nvSpPr>
        <p:spPr>
          <a:xfrm rot="91721">
            <a:off x="22417296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0" name="Group 140"/>
          <p:cNvGrpSpPr>
            <a:grpSpLocks noChangeAspect="1"/>
          </p:cNvGrpSpPr>
          <p:nvPr/>
        </p:nvGrpSpPr>
        <p:grpSpPr>
          <a:xfrm>
            <a:off x="22182384" y="4144503"/>
            <a:ext cx="168059" cy="168058"/>
            <a:chOff x="0" y="0"/>
            <a:chExt cx="224078" cy="224078"/>
          </a:xfrm>
        </p:grpSpPr>
        <p:sp>
          <p:nvSpPr>
            <p:cNvPr id="141" name="Freeform 141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2" name="Group 142"/>
          <p:cNvGrpSpPr>
            <a:grpSpLocks noChangeAspect="1"/>
          </p:cNvGrpSpPr>
          <p:nvPr/>
        </p:nvGrpSpPr>
        <p:grpSpPr>
          <a:xfrm>
            <a:off x="22182384" y="4346457"/>
            <a:ext cx="168059" cy="168058"/>
            <a:chOff x="0" y="0"/>
            <a:chExt cx="224078" cy="224078"/>
          </a:xfrm>
        </p:grpSpPr>
        <p:sp>
          <p:nvSpPr>
            <p:cNvPr id="143" name="Freeform 14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4" name="Group 144"/>
          <p:cNvGrpSpPr>
            <a:grpSpLocks noChangeAspect="1"/>
          </p:cNvGrpSpPr>
          <p:nvPr/>
        </p:nvGrpSpPr>
        <p:grpSpPr>
          <a:xfrm>
            <a:off x="22182384" y="4553924"/>
            <a:ext cx="168059" cy="168058"/>
            <a:chOff x="0" y="0"/>
            <a:chExt cx="224078" cy="224078"/>
          </a:xfrm>
        </p:grpSpPr>
        <p:sp>
          <p:nvSpPr>
            <p:cNvPr id="145" name="Freeform 14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6" name="Group 146"/>
          <p:cNvGrpSpPr>
            <a:grpSpLocks noChangeAspect="1"/>
          </p:cNvGrpSpPr>
          <p:nvPr/>
        </p:nvGrpSpPr>
        <p:grpSpPr>
          <a:xfrm>
            <a:off x="22182381" y="4758634"/>
            <a:ext cx="168059" cy="168058"/>
            <a:chOff x="0" y="0"/>
            <a:chExt cx="224078" cy="224078"/>
          </a:xfrm>
        </p:grpSpPr>
        <p:sp>
          <p:nvSpPr>
            <p:cNvPr id="147" name="Freeform 14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22386285" y="3380410"/>
            <a:ext cx="583116" cy="159214"/>
            <a:chOff x="0" y="0"/>
            <a:chExt cx="777488" cy="212286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" name="AutoShape 150"/>
          <p:cNvSpPr/>
          <p:nvPr/>
        </p:nvSpPr>
        <p:spPr>
          <a:xfrm rot="91721">
            <a:off x="22417296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1" name="AutoShape 151"/>
          <p:cNvSpPr/>
          <p:nvPr/>
        </p:nvSpPr>
        <p:spPr>
          <a:xfrm rot="91721">
            <a:off x="22417298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2" name="Group 152"/>
          <p:cNvGrpSpPr>
            <a:grpSpLocks noChangeAspect="1"/>
          </p:cNvGrpSpPr>
          <p:nvPr/>
        </p:nvGrpSpPr>
        <p:grpSpPr>
          <a:xfrm>
            <a:off x="22182384" y="3732324"/>
            <a:ext cx="168059" cy="168058"/>
            <a:chOff x="0" y="0"/>
            <a:chExt cx="224078" cy="224078"/>
          </a:xfrm>
        </p:grpSpPr>
        <p:sp>
          <p:nvSpPr>
            <p:cNvPr id="153" name="Freeform 15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" name="Group 154"/>
          <p:cNvGrpSpPr>
            <a:grpSpLocks noChangeAspect="1"/>
          </p:cNvGrpSpPr>
          <p:nvPr/>
        </p:nvGrpSpPr>
        <p:grpSpPr>
          <a:xfrm>
            <a:off x="22182384" y="3938413"/>
            <a:ext cx="168059" cy="168058"/>
            <a:chOff x="0" y="0"/>
            <a:chExt cx="224078" cy="224078"/>
          </a:xfrm>
        </p:grpSpPr>
        <p:sp>
          <p:nvSpPr>
            <p:cNvPr id="155" name="Freeform 15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" name="TextBox 156"/>
          <p:cNvSpPr txBox="1"/>
          <p:nvPr/>
        </p:nvSpPr>
        <p:spPr>
          <a:xfrm>
            <a:off x="21105021" y="6774576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9783014" y="677457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21105021" y="7881692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19783014" y="788169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26748278" y="3656025"/>
            <a:ext cx="2517936" cy="2517936"/>
            <a:chOff x="0" y="0"/>
            <a:chExt cx="3357248" cy="3357248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TextBox 162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24077984" y="4734879"/>
            <a:ext cx="2205196" cy="360235"/>
            <a:chOff x="0" y="0"/>
            <a:chExt cx="2940262" cy="480314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26061081" y="1058565"/>
            <a:ext cx="3892329" cy="1737242"/>
            <a:chOff x="0" y="0"/>
            <a:chExt cx="5189772" cy="2316322"/>
          </a:xfrm>
        </p:grpSpPr>
        <p:sp>
          <p:nvSpPr>
            <p:cNvPr id="166" name="Freeform 166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TextBox 167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22572429" y="1847353"/>
            <a:ext cx="3182774" cy="1028790"/>
            <a:chOff x="0" y="0"/>
            <a:chExt cx="4243698" cy="137172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" name="Group 170"/>
          <p:cNvGrpSpPr/>
          <p:nvPr/>
        </p:nvGrpSpPr>
        <p:grpSpPr>
          <a:xfrm rot="5400000">
            <a:off x="27709068" y="2998082"/>
            <a:ext cx="635760" cy="360234"/>
            <a:chOff x="0" y="0"/>
            <a:chExt cx="847680" cy="480312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2" name="TextBox 172"/>
          <p:cNvSpPr txBox="1"/>
          <p:nvPr/>
        </p:nvSpPr>
        <p:spPr>
          <a:xfrm>
            <a:off x="22602099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37833806" y="7263693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36511798" y="7263693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37833806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36511798" y="837081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41627844" y="2264256"/>
            <a:ext cx="2205196" cy="360236"/>
            <a:chOff x="0" y="0"/>
            <a:chExt cx="2940262" cy="480314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9" name="TextBox 179"/>
          <p:cNvSpPr txBox="1"/>
          <p:nvPr/>
        </p:nvSpPr>
        <p:spPr>
          <a:xfrm>
            <a:off x="43784542" y="283611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180" name="Group 180"/>
          <p:cNvGrpSpPr/>
          <p:nvPr/>
        </p:nvGrpSpPr>
        <p:grpSpPr>
          <a:xfrm>
            <a:off x="44448852" y="1635228"/>
            <a:ext cx="1312354" cy="862929"/>
            <a:chOff x="0" y="0"/>
            <a:chExt cx="1749806" cy="1150571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2" name="AutoShape 182"/>
          <p:cNvSpPr/>
          <p:nvPr/>
        </p:nvSpPr>
        <p:spPr>
          <a:xfrm rot="91722">
            <a:off x="44844485" y="219766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3" name="AutoShape 183"/>
          <p:cNvSpPr/>
          <p:nvPr/>
        </p:nvSpPr>
        <p:spPr>
          <a:xfrm rot="91722">
            <a:off x="44844485" y="199364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4" name="Group 184"/>
          <p:cNvGrpSpPr>
            <a:grpSpLocks noChangeAspect="1"/>
          </p:cNvGrpSpPr>
          <p:nvPr/>
        </p:nvGrpSpPr>
        <p:grpSpPr>
          <a:xfrm>
            <a:off x="44609571" y="1897896"/>
            <a:ext cx="168059" cy="168059"/>
            <a:chOff x="0" y="0"/>
            <a:chExt cx="224078" cy="224078"/>
          </a:xfrm>
        </p:grpSpPr>
        <p:sp>
          <p:nvSpPr>
            <p:cNvPr id="185" name="Freeform 18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6" name="Group 186"/>
          <p:cNvGrpSpPr>
            <a:grpSpLocks noChangeAspect="1"/>
          </p:cNvGrpSpPr>
          <p:nvPr/>
        </p:nvGrpSpPr>
        <p:grpSpPr>
          <a:xfrm>
            <a:off x="44609571" y="2103986"/>
            <a:ext cx="168059" cy="168059"/>
            <a:chOff x="0" y="0"/>
            <a:chExt cx="224078" cy="224078"/>
          </a:xfrm>
        </p:grpSpPr>
        <p:sp>
          <p:nvSpPr>
            <p:cNvPr id="187" name="Freeform 18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44813472" y="1545970"/>
            <a:ext cx="583116" cy="159215"/>
            <a:chOff x="0" y="0"/>
            <a:chExt cx="777488" cy="212286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43154934" y="4976646"/>
            <a:ext cx="3892329" cy="1737242"/>
            <a:chOff x="0" y="0"/>
            <a:chExt cx="5189772" cy="231632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TextBox 19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 rot="3001219">
            <a:off x="44988730" y="3373170"/>
            <a:ext cx="1694222" cy="1898864"/>
            <a:chOff x="0" y="0"/>
            <a:chExt cx="2258962" cy="2531818"/>
          </a:xfrm>
        </p:grpSpPr>
        <p:sp>
          <p:nvSpPr>
            <p:cNvPr id="194" name="Freeform 194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95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6" name="Group 196"/>
          <p:cNvGrpSpPr/>
          <p:nvPr/>
        </p:nvGrpSpPr>
        <p:grpSpPr>
          <a:xfrm rot="-6846651">
            <a:off x="43581208" y="3140586"/>
            <a:ext cx="1686423" cy="1890072"/>
            <a:chOff x="0" y="0"/>
            <a:chExt cx="2248564" cy="2520096"/>
          </a:xfrm>
        </p:grpSpPr>
        <p:sp>
          <p:nvSpPr>
            <p:cNvPr id="197" name="Freeform 197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98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12334005" y="1412767"/>
            <a:ext cx="4028492" cy="5044077"/>
            <a:chOff x="0" y="0"/>
            <a:chExt cx="5371322" cy="6725436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5371338" cy="6725412"/>
            </a:xfrm>
            <a:custGeom>
              <a:avLst/>
              <a:gdLst/>
              <a:ahLst/>
              <a:cxnLst/>
              <a:rect l="l" t="t" r="r" b="b"/>
              <a:pathLst>
                <a:path w="5371338" h="6725412">
                  <a:moveTo>
                    <a:pt x="0" y="895223"/>
                  </a:moveTo>
                  <a:cubicBezTo>
                    <a:pt x="0" y="400812"/>
                    <a:pt x="400812" y="0"/>
                    <a:pt x="895223" y="0"/>
                  </a:cubicBezTo>
                  <a:lnTo>
                    <a:pt x="4476115" y="0"/>
                  </a:lnTo>
                  <a:cubicBezTo>
                    <a:pt x="4970526" y="0"/>
                    <a:pt x="5371338" y="400812"/>
                    <a:pt x="5371338" y="895223"/>
                  </a:cubicBezTo>
                  <a:lnTo>
                    <a:pt x="5371338" y="5830189"/>
                  </a:lnTo>
                  <a:cubicBezTo>
                    <a:pt x="5371338" y="6324600"/>
                    <a:pt x="4970526" y="6725412"/>
                    <a:pt x="4476115" y="6725412"/>
                  </a:cubicBezTo>
                  <a:lnTo>
                    <a:pt x="895223" y="6725412"/>
                  </a:lnTo>
                  <a:cubicBezTo>
                    <a:pt x="400812" y="6725412"/>
                    <a:pt x="0" y="6324600"/>
                    <a:pt x="0" y="58301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1" name="AutoShape 201"/>
          <p:cNvSpPr/>
          <p:nvPr/>
        </p:nvSpPr>
        <p:spPr>
          <a:xfrm rot="91721">
            <a:off x="13556934" y="375707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2" name="AutoShape 202"/>
          <p:cNvSpPr/>
          <p:nvPr/>
        </p:nvSpPr>
        <p:spPr>
          <a:xfrm rot="91721">
            <a:off x="13556929" y="439181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3" name="AutoShape 203"/>
          <p:cNvSpPr/>
          <p:nvPr/>
        </p:nvSpPr>
        <p:spPr>
          <a:xfrm rot="91721">
            <a:off x="13548466" y="5018100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" name="AutoShape 204"/>
          <p:cNvSpPr/>
          <p:nvPr/>
        </p:nvSpPr>
        <p:spPr>
          <a:xfrm rot="91721">
            <a:off x="13548466" y="5644376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5" name="Group 205"/>
          <p:cNvGrpSpPr>
            <a:grpSpLocks noChangeAspect="1"/>
          </p:cNvGrpSpPr>
          <p:nvPr/>
        </p:nvGrpSpPr>
        <p:grpSpPr>
          <a:xfrm>
            <a:off x="12827363" y="3484327"/>
            <a:ext cx="515884" cy="515884"/>
            <a:chOff x="0" y="0"/>
            <a:chExt cx="687845" cy="687845"/>
          </a:xfrm>
        </p:grpSpPr>
        <p:sp>
          <p:nvSpPr>
            <p:cNvPr id="206" name="Freeform 20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7" name="Group 207"/>
          <p:cNvGrpSpPr>
            <a:grpSpLocks noChangeAspect="1"/>
          </p:cNvGrpSpPr>
          <p:nvPr/>
        </p:nvGrpSpPr>
        <p:grpSpPr>
          <a:xfrm>
            <a:off x="12827363" y="4104258"/>
            <a:ext cx="515884" cy="515884"/>
            <a:chOff x="0" y="0"/>
            <a:chExt cx="687845" cy="687845"/>
          </a:xfrm>
        </p:grpSpPr>
        <p:sp>
          <p:nvSpPr>
            <p:cNvPr id="208" name="Freeform 20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9" name="Group 209"/>
          <p:cNvGrpSpPr>
            <a:grpSpLocks noChangeAspect="1"/>
          </p:cNvGrpSpPr>
          <p:nvPr/>
        </p:nvGrpSpPr>
        <p:grpSpPr>
          <a:xfrm>
            <a:off x="12827363" y="4741111"/>
            <a:ext cx="515884" cy="515884"/>
            <a:chOff x="0" y="0"/>
            <a:chExt cx="687845" cy="687845"/>
          </a:xfrm>
        </p:grpSpPr>
        <p:sp>
          <p:nvSpPr>
            <p:cNvPr id="210" name="Freeform 21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211"/>
          <p:cNvGrpSpPr>
            <a:grpSpLocks noChangeAspect="1"/>
          </p:cNvGrpSpPr>
          <p:nvPr/>
        </p:nvGrpSpPr>
        <p:grpSpPr>
          <a:xfrm>
            <a:off x="12827354" y="5369506"/>
            <a:ext cx="515884" cy="515884"/>
            <a:chOff x="0" y="0"/>
            <a:chExt cx="687845" cy="687845"/>
          </a:xfrm>
        </p:grpSpPr>
        <p:sp>
          <p:nvSpPr>
            <p:cNvPr id="212" name="Freeform 212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13453272" y="1138818"/>
            <a:ext cx="1789972" cy="488735"/>
            <a:chOff x="0" y="0"/>
            <a:chExt cx="2386629" cy="651647"/>
          </a:xfrm>
        </p:grpSpPr>
        <p:sp>
          <p:nvSpPr>
            <p:cNvPr id="214" name="Freeform 214"/>
            <p:cNvSpPr/>
            <p:nvPr/>
          </p:nvSpPr>
          <p:spPr>
            <a:xfrm>
              <a:off x="0" y="0"/>
              <a:ext cx="2386711" cy="651764"/>
            </a:xfrm>
            <a:custGeom>
              <a:avLst/>
              <a:gdLst/>
              <a:ahLst/>
              <a:cxnLst/>
              <a:rect l="l" t="t" r="r" b="b"/>
              <a:pathLst>
                <a:path w="2386711" h="651764">
                  <a:moveTo>
                    <a:pt x="218694" y="0"/>
                  </a:moveTo>
                  <a:lnTo>
                    <a:pt x="2168017" y="0"/>
                  </a:lnTo>
                  <a:cubicBezTo>
                    <a:pt x="2288794" y="0"/>
                    <a:pt x="2386711" y="97917"/>
                    <a:pt x="2386711" y="218694"/>
                  </a:cubicBezTo>
                  <a:lnTo>
                    <a:pt x="2386711" y="651764"/>
                  </a:lnTo>
                  <a:lnTo>
                    <a:pt x="0" y="651764"/>
                  </a:lnTo>
                  <a:lnTo>
                    <a:pt x="0" y="218694"/>
                  </a:lnTo>
                  <a:cubicBezTo>
                    <a:pt x="0" y="97917"/>
                    <a:pt x="97917" y="0"/>
                    <a:pt x="21869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" name="AutoShape 215"/>
          <p:cNvSpPr/>
          <p:nvPr/>
        </p:nvSpPr>
        <p:spPr>
          <a:xfrm rot="91721">
            <a:off x="13548466" y="3139261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6" name="AutoShape 216"/>
          <p:cNvSpPr/>
          <p:nvPr/>
        </p:nvSpPr>
        <p:spPr>
          <a:xfrm rot="91721">
            <a:off x="13548471" y="251298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7" name="Group 217"/>
          <p:cNvGrpSpPr>
            <a:grpSpLocks noChangeAspect="1"/>
          </p:cNvGrpSpPr>
          <p:nvPr/>
        </p:nvGrpSpPr>
        <p:grpSpPr>
          <a:xfrm>
            <a:off x="12827363" y="2219075"/>
            <a:ext cx="515884" cy="515884"/>
            <a:chOff x="0" y="0"/>
            <a:chExt cx="687845" cy="687845"/>
          </a:xfrm>
        </p:grpSpPr>
        <p:sp>
          <p:nvSpPr>
            <p:cNvPr id="218" name="Freeform 21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" name="Group 219"/>
          <p:cNvGrpSpPr>
            <a:grpSpLocks noChangeAspect="1"/>
          </p:cNvGrpSpPr>
          <p:nvPr/>
        </p:nvGrpSpPr>
        <p:grpSpPr>
          <a:xfrm>
            <a:off x="12827363" y="2851701"/>
            <a:ext cx="515884" cy="515884"/>
            <a:chOff x="0" y="0"/>
            <a:chExt cx="687845" cy="687845"/>
          </a:xfrm>
        </p:grpSpPr>
        <p:sp>
          <p:nvSpPr>
            <p:cNvPr id="220" name="Freeform 22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1" name="Group 221"/>
          <p:cNvGrpSpPr/>
          <p:nvPr/>
        </p:nvGrpSpPr>
        <p:grpSpPr>
          <a:xfrm>
            <a:off x="38610624" y="1101354"/>
            <a:ext cx="2517936" cy="2517936"/>
            <a:chOff x="0" y="0"/>
            <a:chExt cx="3357248" cy="3357248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TextBox 223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56783418" y="2205189"/>
            <a:ext cx="5117709" cy="3329091"/>
            <a:chOff x="0" y="0"/>
            <a:chExt cx="6823612" cy="4438788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55428678" y="5414673"/>
            <a:ext cx="7827190" cy="368359"/>
            <a:chOff x="0" y="0"/>
            <a:chExt cx="10436254" cy="491146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8" name="TextBox 228"/>
          <p:cNvSpPr txBox="1"/>
          <p:nvPr/>
        </p:nvSpPr>
        <p:spPr>
          <a:xfrm>
            <a:off x="52753449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53417758" y="4817558"/>
            <a:ext cx="1312354" cy="862929"/>
            <a:chOff x="0" y="0"/>
            <a:chExt cx="1749806" cy="1150571"/>
          </a:xfrm>
        </p:grpSpPr>
        <p:sp>
          <p:nvSpPr>
            <p:cNvPr id="230" name="Freeform 230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1" name="AutoShape 231"/>
          <p:cNvSpPr/>
          <p:nvPr/>
        </p:nvSpPr>
        <p:spPr>
          <a:xfrm rot="91722">
            <a:off x="53813391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2" name="AutoShape 232"/>
          <p:cNvSpPr/>
          <p:nvPr/>
        </p:nvSpPr>
        <p:spPr>
          <a:xfrm rot="91722">
            <a:off x="53813391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3" name="Group 233"/>
          <p:cNvGrpSpPr>
            <a:grpSpLocks noChangeAspect="1"/>
          </p:cNvGrpSpPr>
          <p:nvPr/>
        </p:nvGrpSpPr>
        <p:grpSpPr>
          <a:xfrm>
            <a:off x="53578478" y="5080226"/>
            <a:ext cx="168059" cy="168059"/>
            <a:chOff x="0" y="0"/>
            <a:chExt cx="224078" cy="224078"/>
          </a:xfrm>
        </p:grpSpPr>
        <p:sp>
          <p:nvSpPr>
            <p:cNvPr id="234" name="Freeform 23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5" name="Group 235"/>
          <p:cNvGrpSpPr>
            <a:grpSpLocks noChangeAspect="1"/>
          </p:cNvGrpSpPr>
          <p:nvPr/>
        </p:nvGrpSpPr>
        <p:grpSpPr>
          <a:xfrm>
            <a:off x="53578478" y="5286316"/>
            <a:ext cx="168059" cy="168059"/>
            <a:chOff x="0" y="0"/>
            <a:chExt cx="224078" cy="224078"/>
          </a:xfrm>
        </p:grpSpPr>
        <p:sp>
          <p:nvSpPr>
            <p:cNvPr id="236" name="Freeform 23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53782378" y="4728300"/>
            <a:ext cx="583116" cy="159215"/>
            <a:chOff x="0" y="0"/>
            <a:chExt cx="777488" cy="212286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9" name="TextBox 239"/>
          <p:cNvSpPr txBox="1"/>
          <p:nvPr/>
        </p:nvSpPr>
        <p:spPr>
          <a:xfrm>
            <a:off x="58021786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61232940" y="1750852"/>
            <a:ext cx="1458737" cy="1458736"/>
            <a:chOff x="0" y="0"/>
            <a:chExt cx="1944982" cy="1944982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242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243" name="Group 243"/>
          <p:cNvGrpSpPr/>
          <p:nvPr/>
        </p:nvGrpSpPr>
        <p:grpSpPr>
          <a:xfrm rot="3001219">
            <a:off x="60264436" y="1162056"/>
            <a:ext cx="2914819" cy="3274752"/>
            <a:chOff x="0" y="0"/>
            <a:chExt cx="3886426" cy="4366336"/>
          </a:xfrm>
        </p:grpSpPr>
        <p:sp>
          <p:nvSpPr>
            <p:cNvPr id="244" name="Freeform 244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245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63852547" y="4479254"/>
            <a:ext cx="2110051" cy="2110051"/>
            <a:chOff x="0" y="0"/>
            <a:chExt cx="2813402" cy="2813402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TextBox 248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249" name="TextBox 249"/>
          <p:cNvSpPr txBox="1"/>
          <p:nvPr/>
        </p:nvSpPr>
        <p:spPr>
          <a:xfrm>
            <a:off x="61992552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250" name="Group 250"/>
          <p:cNvGrpSpPr/>
          <p:nvPr/>
        </p:nvGrpSpPr>
        <p:grpSpPr>
          <a:xfrm>
            <a:off x="52123840" y="1769261"/>
            <a:ext cx="3892329" cy="1737242"/>
            <a:chOff x="0" y="0"/>
            <a:chExt cx="5189772" cy="2316322"/>
          </a:xfrm>
        </p:grpSpPr>
        <p:sp>
          <p:nvSpPr>
            <p:cNvPr id="251" name="Freeform 25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TextBox 25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253" name="Group 253"/>
          <p:cNvGrpSpPr/>
          <p:nvPr/>
        </p:nvGrpSpPr>
        <p:grpSpPr>
          <a:xfrm rot="5400000">
            <a:off x="53752126" y="3710184"/>
            <a:ext cx="635758" cy="360234"/>
            <a:chOff x="0" y="0"/>
            <a:chExt cx="847678" cy="480312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5" name="Group 255"/>
          <p:cNvGrpSpPr/>
          <p:nvPr/>
        </p:nvGrpSpPr>
        <p:grpSpPr>
          <a:xfrm rot="3579565">
            <a:off x="55648041" y="563697"/>
            <a:ext cx="4389507" cy="5768175"/>
            <a:chOff x="0" y="0"/>
            <a:chExt cx="5852676" cy="7690900"/>
          </a:xfrm>
        </p:grpSpPr>
        <p:sp>
          <p:nvSpPr>
            <p:cNvPr id="256" name="Freeform 256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257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8" name="TextBox 258"/>
          <p:cNvSpPr txBox="1"/>
          <p:nvPr/>
        </p:nvSpPr>
        <p:spPr>
          <a:xfrm>
            <a:off x="53880872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52558864" y="736536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53880872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52558864" y="84724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62" name="Group 262"/>
          <p:cNvGrpSpPr/>
          <p:nvPr/>
        </p:nvGrpSpPr>
        <p:grpSpPr>
          <a:xfrm>
            <a:off x="74626456" y="1022708"/>
            <a:ext cx="2110051" cy="2110052"/>
            <a:chOff x="0" y="0"/>
            <a:chExt cx="2813402" cy="2813402"/>
          </a:xfrm>
        </p:grpSpPr>
        <p:sp>
          <p:nvSpPr>
            <p:cNvPr id="263" name="Freeform 263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TextBox 264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73735317" y="4719603"/>
            <a:ext cx="3892329" cy="1737242"/>
            <a:chOff x="0" y="0"/>
            <a:chExt cx="5189772" cy="2316322"/>
          </a:xfrm>
        </p:grpSpPr>
        <p:sp>
          <p:nvSpPr>
            <p:cNvPr id="266" name="Freeform 266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TextBox 267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268" name="Group 268"/>
          <p:cNvGrpSpPr/>
          <p:nvPr/>
        </p:nvGrpSpPr>
        <p:grpSpPr>
          <a:xfrm rot="5400000">
            <a:off x="75165320" y="3701739"/>
            <a:ext cx="1069831" cy="421854"/>
            <a:chOff x="0" y="0"/>
            <a:chExt cx="1426442" cy="562472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78106526" y="5320596"/>
            <a:ext cx="2987157" cy="403260"/>
            <a:chOff x="0" y="0"/>
            <a:chExt cx="3982876" cy="537680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2" name="TextBox 272"/>
          <p:cNvSpPr txBox="1"/>
          <p:nvPr/>
        </p:nvSpPr>
        <p:spPr>
          <a:xfrm>
            <a:off x="78197950" y="462356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71122006" y="7292298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69799999" y="7292298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71122006" y="839941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69799999" y="839941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77" name="Group 277"/>
          <p:cNvGrpSpPr/>
          <p:nvPr/>
        </p:nvGrpSpPr>
        <p:grpSpPr>
          <a:xfrm>
            <a:off x="12076611" y="10717293"/>
            <a:ext cx="5323162" cy="833305"/>
            <a:chOff x="0" y="0"/>
            <a:chExt cx="7097550" cy="1111074"/>
          </a:xfrm>
        </p:grpSpPr>
        <p:sp>
          <p:nvSpPr>
            <p:cNvPr id="278" name="Freeform 278"/>
            <p:cNvSpPr/>
            <p:nvPr/>
          </p:nvSpPr>
          <p:spPr>
            <a:xfrm>
              <a:off x="0" y="0"/>
              <a:ext cx="7097522" cy="1111123"/>
            </a:xfrm>
            <a:custGeom>
              <a:avLst/>
              <a:gdLst/>
              <a:ahLst/>
              <a:cxnLst/>
              <a:rect l="l" t="t" r="r" b="b"/>
              <a:pathLst>
                <a:path w="7097522" h="1111123">
                  <a:moveTo>
                    <a:pt x="0" y="0"/>
                  </a:moveTo>
                  <a:lnTo>
                    <a:pt x="7097522" y="0"/>
                  </a:lnTo>
                  <a:lnTo>
                    <a:pt x="7097522" y="1111123"/>
                  </a:lnTo>
                  <a:lnTo>
                    <a:pt x="0" y="1111123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TextBox 279"/>
            <p:cNvSpPr txBox="1"/>
            <p:nvPr/>
          </p:nvSpPr>
          <p:spPr>
            <a:xfrm>
              <a:off x="0" y="-57150"/>
              <a:ext cx="7097550" cy="116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want to ___ So that ___</a:t>
              </a:r>
            </a:p>
          </p:txBody>
        </p:sp>
      </p:grpSp>
      <p:sp>
        <p:nvSpPr>
          <p:cNvPr id="280" name="TextBox 280"/>
          <p:cNvSpPr txBox="1"/>
          <p:nvPr/>
        </p:nvSpPr>
        <p:spPr>
          <a:xfrm>
            <a:off x="12946334" y="676427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281" name="Group 281"/>
          <p:cNvGrpSpPr/>
          <p:nvPr/>
        </p:nvGrpSpPr>
        <p:grpSpPr>
          <a:xfrm>
            <a:off x="13554400" y="2205189"/>
            <a:ext cx="2367590" cy="368032"/>
            <a:chOff x="0" y="0"/>
            <a:chExt cx="3156786" cy="490710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TextBox 283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13554400" y="2810166"/>
            <a:ext cx="2367590" cy="368032"/>
            <a:chOff x="0" y="0"/>
            <a:chExt cx="3156786" cy="49071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FEE5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286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87" name="Group 287"/>
          <p:cNvGrpSpPr/>
          <p:nvPr/>
        </p:nvGrpSpPr>
        <p:grpSpPr>
          <a:xfrm>
            <a:off x="13573133" y="3430824"/>
            <a:ext cx="2367590" cy="368032"/>
            <a:chOff x="0" y="0"/>
            <a:chExt cx="3156786" cy="490710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TextBox 289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13583417" y="4054348"/>
            <a:ext cx="2367590" cy="368032"/>
            <a:chOff x="0" y="0"/>
            <a:chExt cx="3156786" cy="49071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C4E0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92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13571460" y="4658754"/>
            <a:ext cx="2367590" cy="368033"/>
            <a:chOff x="0" y="0"/>
            <a:chExt cx="3156786" cy="490710"/>
          </a:xfrm>
        </p:grpSpPr>
        <p:sp>
          <p:nvSpPr>
            <p:cNvPr id="294" name="Freeform 294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C8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TextBox 295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13554400" y="5279412"/>
            <a:ext cx="2367590" cy="368032"/>
            <a:chOff x="0" y="0"/>
            <a:chExt cx="3156786" cy="49071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EFBD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98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12076612" y="10998220"/>
            <a:ext cx="5323163" cy="1998681"/>
            <a:chOff x="0" y="0"/>
            <a:chExt cx="7097550" cy="2664908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7097522" cy="2664968"/>
            </a:xfrm>
            <a:custGeom>
              <a:avLst/>
              <a:gdLst/>
              <a:ahLst/>
              <a:cxnLst/>
              <a:rect l="l" t="t" r="r" b="b"/>
              <a:pathLst>
                <a:path w="7097522" h="2664968">
                  <a:moveTo>
                    <a:pt x="0" y="0"/>
                  </a:moveTo>
                  <a:lnTo>
                    <a:pt x="7097522" y="0"/>
                  </a:lnTo>
                  <a:lnTo>
                    <a:pt x="7097522" y="2664968"/>
                  </a:lnTo>
                  <a:lnTo>
                    <a:pt x="0" y="2664968"/>
                  </a:lnTo>
                  <a:close/>
                </a:path>
              </a:pathLst>
            </a:custGeom>
            <a:solidFill>
              <a:srgbClr val="8296B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TextBox 301"/>
            <p:cNvSpPr txBox="1"/>
            <p:nvPr/>
          </p:nvSpPr>
          <p:spPr>
            <a:xfrm>
              <a:off x="0" y="-57150"/>
              <a:ext cx="7097550" cy="272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As a</a:t>
              </a: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I want to </a:t>
              </a:r>
              <a:r>
                <a:rPr lang="en-US" sz="27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add items to a wish list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So that </a:t>
              </a:r>
              <a:r>
                <a:rPr lang="en-US" sz="27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I can save them for future purchases</a:t>
              </a: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79C438B6-3C76-AD17-B7D1-9EB2897C89F2}"/>
              </a:ext>
            </a:extLst>
          </p:cNvPr>
          <p:cNvSpPr/>
          <p:nvPr/>
        </p:nvSpPr>
        <p:spPr>
          <a:xfrm>
            <a:off x="533400" y="1212991"/>
            <a:ext cx="1295400" cy="1314537"/>
          </a:xfrm>
          <a:prstGeom prst="ellipse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latin typeface="Product Sans" panose="020B0403030502040203" pitchFamily="34" charset="0"/>
              </a:rPr>
              <a:t>2</a:t>
            </a:r>
            <a:endParaRPr lang="en-US" sz="6000"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972" y="3353549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41136" y="3890760"/>
            <a:ext cx="317188" cy="179726"/>
            <a:chOff x="0" y="0"/>
            <a:chExt cx="422918" cy="239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101" y="4201748"/>
            <a:ext cx="1941932" cy="866731"/>
            <a:chOff x="0" y="0"/>
            <a:chExt cx="2589242" cy="1155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EA2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1338" y="3986664"/>
            <a:ext cx="1451841" cy="1451841"/>
            <a:chOff x="0" y="0"/>
            <a:chExt cx="1935788" cy="1935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5734" cy="1935734"/>
            </a:xfrm>
            <a:custGeom>
              <a:avLst/>
              <a:gdLst/>
              <a:ahLst/>
              <a:cxnLst/>
              <a:rect l="l" t="t" r="r" b="b"/>
              <a:pathLst>
                <a:path w="1935734" h="1935734">
                  <a:moveTo>
                    <a:pt x="0" y="967867"/>
                  </a:moveTo>
                  <a:cubicBezTo>
                    <a:pt x="0" y="433324"/>
                    <a:pt x="433324" y="0"/>
                    <a:pt x="967867" y="0"/>
                  </a:cubicBezTo>
                  <a:cubicBezTo>
                    <a:pt x="1502410" y="0"/>
                    <a:pt x="1935734" y="433324"/>
                    <a:pt x="1935734" y="967867"/>
                  </a:cubicBezTo>
                  <a:cubicBezTo>
                    <a:pt x="1935734" y="1502410"/>
                    <a:pt x="1502410" y="1935734"/>
                    <a:pt x="967867" y="1935734"/>
                  </a:cubicBezTo>
                  <a:cubicBezTo>
                    <a:pt x="433324" y="1935734"/>
                    <a:pt x="0" y="1502410"/>
                    <a:pt x="0" y="96786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35788" cy="195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4464" y="3019947"/>
            <a:ext cx="2553288" cy="1660924"/>
            <a:chOff x="0" y="0"/>
            <a:chExt cx="3404384" cy="221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4362" cy="2214626"/>
            </a:xfrm>
            <a:custGeom>
              <a:avLst/>
              <a:gdLst/>
              <a:ahLst/>
              <a:cxnLst/>
              <a:rect l="l" t="t" r="r" b="b"/>
              <a:pathLst>
                <a:path w="3404362" h="2214626">
                  <a:moveTo>
                    <a:pt x="3404362" y="2214626"/>
                  </a:moveTo>
                  <a:lnTo>
                    <a:pt x="3404362" y="1613662"/>
                  </a:lnTo>
                  <a:cubicBezTo>
                    <a:pt x="3404362" y="722503"/>
                    <a:pt x="2681859" y="0"/>
                    <a:pt x="1790700" y="0"/>
                  </a:cubicBezTo>
                  <a:lnTo>
                    <a:pt x="1709039" y="0"/>
                  </a:lnTo>
                  <a:cubicBezTo>
                    <a:pt x="817753" y="0"/>
                    <a:pt x="95250" y="722503"/>
                    <a:pt x="95250" y="1613662"/>
                  </a:cubicBezTo>
                  <a:lnTo>
                    <a:pt x="95250" y="1899158"/>
                  </a:lnTo>
                  <a:lnTo>
                    <a:pt x="0" y="1899158"/>
                  </a:lnTo>
                  <a:lnTo>
                    <a:pt x="134366" y="2214499"/>
                  </a:lnTo>
                  <a:lnTo>
                    <a:pt x="268732" y="1899158"/>
                  </a:lnTo>
                  <a:lnTo>
                    <a:pt x="173482" y="1899158"/>
                  </a:lnTo>
                  <a:lnTo>
                    <a:pt x="173482" y="1613662"/>
                  </a:lnTo>
                  <a:cubicBezTo>
                    <a:pt x="173482" y="765683"/>
                    <a:pt x="860933" y="78232"/>
                    <a:pt x="1708912" y="78232"/>
                  </a:cubicBezTo>
                  <a:lnTo>
                    <a:pt x="1790700" y="78232"/>
                  </a:lnTo>
                  <a:cubicBezTo>
                    <a:pt x="2638679" y="78232"/>
                    <a:pt x="3326130" y="765683"/>
                    <a:pt x="3326130" y="1613662"/>
                  </a:cubicBezTo>
                  <a:lnTo>
                    <a:pt x="3326130" y="221449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77341" y="4628547"/>
            <a:ext cx="1100199" cy="179725"/>
            <a:chOff x="0" y="0"/>
            <a:chExt cx="1466932" cy="2396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5476" y="4628547"/>
            <a:ext cx="1100199" cy="179725"/>
            <a:chOff x="0" y="0"/>
            <a:chExt cx="1466932" cy="2396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8569" y="4612626"/>
            <a:ext cx="3905082" cy="183778"/>
            <a:chOff x="0" y="0"/>
            <a:chExt cx="5206776" cy="245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06746" cy="245110"/>
            </a:xfrm>
            <a:custGeom>
              <a:avLst/>
              <a:gdLst/>
              <a:ahLst/>
              <a:cxnLst/>
              <a:rect l="l" t="t" r="r" b="b"/>
              <a:pathLst>
                <a:path w="5206746" h="245110">
                  <a:moveTo>
                    <a:pt x="0" y="88900"/>
                  </a:moveTo>
                  <a:lnTo>
                    <a:pt x="4910074" y="88900"/>
                  </a:lnTo>
                  <a:lnTo>
                    <a:pt x="4910074" y="0"/>
                  </a:lnTo>
                  <a:lnTo>
                    <a:pt x="5206746" y="122555"/>
                  </a:lnTo>
                  <a:lnTo>
                    <a:pt x="4910074" y="245110"/>
                  </a:lnTo>
                  <a:lnTo>
                    <a:pt x="4910074" y="156210"/>
                  </a:lnTo>
                  <a:lnTo>
                    <a:pt x="0" y="15621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7860" y="4628547"/>
            <a:ext cx="1100199" cy="179725"/>
            <a:chOff x="0" y="0"/>
            <a:chExt cx="1466932" cy="2396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19675" y="4941505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05295" y="4314717"/>
            <a:ext cx="654750" cy="430525"/>
            <a:chOff x="0" y="0"/>
            <a:chExt cx="873000" cy="5740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998" cy="574040"/>
            </a:xfrm>
            <a:custGeom>
              <a:avLst/>
              <a:gdLst/>
              <a:ahLst/>
              <a:cxnLst/>
              <a:rect l="l" t="t" r="r" b="b"/>
              <a:pathLst>
                <a:path w="872998" h="574040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lnTo>
                    <a:pt x="777367" y="0"/>
                  </a:lnTo>
                  <a:cubicBezTo>
                    <a:pt x="830199" y="0"/>
                    <a:pt x="872998" y="42799"/>
                    <a:pt x="872998" y="95631"/>
                  </a:cubicBezTo>
                  <a:lnTo>
                    <a:pt x="872998" y="478409"/>
                  </a:lnTo>
                  <a:cubicBezTo>
                    <a:pt x="872998" y="531241"/>
                    <a:pt x="830199" y="574040"/>
                    <a:pt x="777367" y="574040"/>
                  </a:cubicBezTo>
                  <a:lnTo>
                    <a:pt x="95631" y="574040"/>
                  </a:lnTo>
                  <a:cubicBezTo>
                    <a:pt x="42799" y="574040"/>
                    <a:pt x="0" y="531241"/>
                    <a:pt x="0" y="47840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4"/>
          <p:cNvSpPr/>
          <p:nvPr/>
        </p:nvSpPr>
        <p:spPr>
          <a:xfrm rot="91722">
            <a:off x="9502682" y="4595324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91722">
            <a:off x="9502682" y="4493536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385480" y="4445767"/>
            <a:ext cx="83846" cy="83847"/>
            <a:chOff x="0" y="0"/>
            <a:chExt cx="111795" cy="111795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385480" y="4548587"/>
            <a:ext cx="83846" cy="83847"/>
            <a:chOff x="0" y="0"/>
            <a:chExt cx="111795" cy="111795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87209" y="4270186"/>
            <a:ext cx="290924" cy="79434"/>
            <a:chOff x="0" y="0"/>
            <a:chExt cx="387898" cy="1059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762594" y="4949020"/>
            <a:ext cx="1225989" cy="5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044197" y="4014155"/>
            <a:ext cx="654750" cy="819813"/>
            <a:chOff x="0" y="0"/>
            <a:chExt cx="872999" cy="10930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2998" cy="1093089"/>
            </a:xfrm>
            <a:custGeom>
              <a:avLst/>
              <a:gdLst/>
              <a:ahLst/>
              <a:cxnLst/>
              <a:rect l="l" t="t" r="r" b="b"/>
              <a:pathLst>
                <a:path w="872998" h="1093089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lnTo>
                    <a:pt x="727456" y="0"/>
                  </a:lnTo>
                  <a:cubicBezTo>
                    <a:pt x="807847" y="0"/>
                    <a:pt x="872998" y="65151"/>
                    <a:pt x="872998" y="145542"/>
                  </a:cubicBezTo>
                  <a:lnTo>
                    <a:pt x="872998" y="947547"/>
                  </a:lnTo>
                  <a:cubicBezTo>
                    <a:pt x="872998" y="1027938"/>
                    <a:pt x="807847" y="1093089"/>
                    <a:pt x="727456" y="1093089"/>
                  </a:cubicBezTo>
                  <a:lnTo>
                    <a:pt x="145542" y="1093089"/>
                  </a:lnTo>
                  <a:cubicBezTo>
                    <a:pt x="65151" y="1093089"/>
                    <a:pt x="0" y="1027938"/>
                    <a:pt x="0" y="947547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AutoShape 35"/>
          <p:cNvSpPr/>
          <p:nvPr/>
        </p:nvSpPr>
        <p:spPr>
          <a:xfrm rot="91722">
            <a:off x="4242959" y="4395175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rot="91722">
            <a:off x="4242958" y="4498340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rot="91722">
            <a:off x="4241583" y="4600129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rot="91722">
            <a:off x="4241583" y="4701917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4124382" y="4350845"/>
            <a:ext cx="83846" cy="83846"/>
            <a:chOff x="0" y="0"/>
            <a:chExt cx="111795" cy="111795"/>
          </a:xfrm>
        </p:grpSpPr>
        <p:sp>
          <p:nvSpPr>
            <p:cNvPr id="40" name="Freeform 4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4124382" y="4451602"/>
            <a:ext cx="83846" cy="83846"/>
            <a:chOff x="0" y="0"/>
            <a:chExt cx="111795" cy="111795"/>
          </a:xfrm>
        </p:grpSpPr>
        <p:sp>
          <p:nvSpPr>
            <p:cNvPr id="42" name="Freeform 4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4124382" y="4555110"/>
            <a:ext cx="83846" cy="83846"/>
            <a:chOff x="0" y="0"/>
            <a:chExt cx="111795" cy="111795"/>
          </a:xfrm>
        </p:grpSpPr>
        <p:sp>
          <p:nvSpPr>
            <p:cNvPr id="44" name="Freeform 4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4124381" y="4657243"/>
            <a:ext cx="83846" cy="83846"/>
            <a:chOff x="0" y="0"/>
            <a:chExt cx="111795" cy="111795"/>
          </a:xfrm>
        </p:grpSpPr>
        <p:sp>
          <p:nvSpPr>
            <p:cNvPr id="46" name="Freeform 46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226111" y="3969630"/>
            <a:ext cx="290924" cy="79434"/>
            <a:chOff x="0" y="0"/>
            <a:chExt cx="387898" cy="105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AutoShape 49"/>
          <p:cNvSpPr/>
          <p:nvPr/>
        </p:nvSpPr>
        <p:spPr>
          <a:xfrm rot="91722">
            <a:off x="4241583" y="4294762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91722">
            <a:off x="4241584" y="4192973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4124382" y="4145204"/>
            <a:ext cx="83846" cy="83846"/>
            <a:chOff x="0" y="0"/>
            <a:chExt cx="111795" cy="111795"/>
          </a:xfrm>
        </p:grpSpPr>
        <p:sp>
          <p:nvSpPr>
            <p:cNvPr id="52" name="Freeform 5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4124382" y="4248025"/>
            <a:ext cx="83846" cy="83846"/>
            <a:chOff x="0" y="0"/>
            <a:chExt cx="111795" cy="111795"/>
          </a:xfrm>
        </p:grpSpPr>
        <p:sp>
          <p:nvSpPr>
            <p:cNvPr id="54" name="Freeform 5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48114" y="3348253"/>
            <a:ext cx="1225989" cy="65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3232374" y="2657835"/>
            <a:ext cx="996513" cy="996513"/>
            <a:chOff x="0" y="0"/>
            <a:chExt cx="1328684" cy="132868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328674" cy="1328674"/>
            </a:xfrm>
            <a:custGeom>
              <a:avLst/>
              <a:gdLst/>
              <a:ahLst/>
              <a:cxnLst/>
              <a:rect l="l" t="t" r="r" b="b"/>
              <a:pathLst>
                <a:path w="1328674" h="1328674">
                  <a:moveTo>
                    <a:pt x="0" y="664337"/>
                  </a:moveTo>
                  <a:cubicBezTo>
                    <a:pt x="0" y="297434"/>
                    <a:pt x="297434" y="0"/>
                    <a:pt x="664337" y="0"/>
                  </a:cubicBezTo>
                  <a:cubicBezTo>
                    <a:pt x="1031240" y="0"/>
                    <a:pt x="1328674" y="297434"/>
                    <a:pt x="1328674" y="664337"/>
                  </a:cubicBezTo>
                  <a:cubicBezTo>
                    <a:pt x="1328674" y="1031240"/>
                    <a:pt x="1031240" y="1328674"/>
                    <a:pt x="664337" y="1328674"/>
                  </a:cubicBezTo>
                  <a:cubicBezTo>
                    <a:pt x="297434" y="1328674"/>
                    <a:pt x="0" y="1031240"/>
                    <a:pt x="0" y="66433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328684" cy="132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3001219">
            <a:off x="12775373" y="2374645"/>
            <a:ext cx="1668578" cy="1875411"/>
            <a:chOff x="0" y="0"/>
            <a:chExt cx="2224770" cy="2500548"/>
          </a:xfrm>
        </p:grpSpPr>
        <p:sp>
          <p:nvSpPr>
            <p:cNvPr id="60" name="Freeform 60"/>
            <p:cNvSpPr/>
            <p:nvPr/>
          </p:nvSpPr>
          <p:spPr>
            <a:xfrm>
              <a:off x="-115316" y="-111125"/>
              <a:ext cx="2462657" cy="2045462"/>
            </a:xfrm>
            <a:custGeom>
              <a:avLst/>
              <a:gdLst/>
              <a:ahLst/>
              <a:cxnLst/>
              <a:rect l="l" t="t" r="r" b="b"/>
              <a:pathLst>
                <a:path w="2462657" h="2045462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cubicBezTo>
                    <a:pt x="2211070" y="1945767"/>
                    <a:pt x="2204847" y="1951228"/>
                    <a:pt x="2197100" y="1953641"/>
                  </a:cubicBezTo>
                  <a:cubicBezTo>
                    <a:pt x="2189353" y="1956054"/>
                    <a:pt x="2181098" y="1955038"/>
                    <a:pt x="2174113" y="1950974"/>
                  </a:cubicBezTo>
                  <a:lnTo>
                    <a:pt x="1213231" y="1386078"/>
                  </a:lnTo>
                  <a:lnTo>
                    <a:pt x="1227709" y="1361440"/>
                  </a:lnTo>
                  <a:lnTo>
                    <a:pt x="1244346" y="1384681"/>
                  </a:lnTo>
                  <a:lnTo>
                    <a:pt x="329184" y="2039112"/>
                  </a:lnTo>
                  <a:cubicBezTo>
                    <a:pt x="322580" y="2043811"/>
                    <a:pt x="314325" y="2045462"/>
                    <a:pt x="306324" y="2043811"/>
                  </a:cubicBezTo>
                  <a:cubicBezTo>
                    <a:pt x="298323" y="2042160"/>
                    <a:pt x="291592" y="2036953"/>
                    <a:pt x="287655" y="2029968"/>
                  </a:cubicBezTo>
                  <a:moveTo>
                    <a:pt x="337439" y="2001901"/>
                  </a:moveTo>
                  <a:lnTo>
                    <a:pt x="312547" y="2015871"/>
                  </a:lnTo>
                  <a:lnTo>
                    <a:pt x="295910" y="1992630"/>
                  </a:lnTo>
                  <a:lnTo>
                    <a:pt x="1211072" y="1338199"/>
                  </a:lnTo>
                  <a:cubicBezTo>
                    <a:pt x="1220216" y="1331595"/>
                    <a:pt x="1232408" y="1331087"/>
                    <a:pt x="1242187" y="1336802"/>
                  </a:cubicBezTo>
                  <a:lnTo>
                    <a:pt x="2203196" y="1901825"/>
                  </a:lnTo>
                  <a:lnTo>
                    <a:pt x="2188718" y="1926463"/>
                  </a:lnTo>
                  <a:lnTo>
                    <a:pt x="2162810" y="1914525"/>
                  </a:lnTo>
                  <a:cubicBezTo>
                    <a:pt x="2401062" y="1399794"/>
                    <a:pt x="2276348" y="767207"/>
                    <a:pt x="1869821" y="414782"/>
                  </a:cubicBezTo>
                  <a:lnTo>
                    <a:pt x="1888490" y="393192"/>
                  </a:lnTo>
                  <a:lnTo>
                    <a:pt x="1869821" y="414782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-115316" y="-111125"/>
              <a:ext cx="2462657" cy="2029841"/>
            </a:xfrm>
            <a:custGeom>
              <a:avLst/>
              <a:gdLst/>
              <a:ahLst/>
              <a:cxnLst/>
              <a:rect l="l" t="t" r="r" b="b"/>
              <a:pathLst>
                <a:path w="2462657" h="2029841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lnTo>
                    <a:pt x="2162683" y="1914398"/>
                  </a:lnTo>
                  <a:cubicBezTo>
                    <a:pt x="2400935" y="1399667"/>
                    <a:pt x="2276221" y="767080"/>
                    <a:pt x="1869694" y="414655"/>
                  </a:cubicBezTo>
                  <a:lnTo>
                    <a:pt x="1888363" y="393065"/>
                  </a:lnTo>
                  <a:lnTo>
                    <a:pt x="1869694" y="414655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427774" y="4145933"/>
            <a:ext cx="1236690" cy="1052730"/>
            <a:chOff x="0" y="0"/>
            <a:chExt cx="1648920" cy="14036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8968" cy="1403604"/>
            </a:xfrm>
            <a:custGeom>
              <a:avLst/>
              <a:gdLst/>
              <a:ahLst/>
              <a:cxnLst/>
              <a:rect l="l" t="t" r="r" b="b"/>
              <a:pathLst>
                <a:path w="1648968" h="1403604">
                  <a:moveTo>
                    <a:pt x="0" y="701802"/>
                  </a:moveTo>
                  <a:cubicBezTo>
                    <a:pt x="0" y="314198"/>
                    <a:pt x="369062" y="0"/>
                    <a:pt x="824484" y="0"/>
                  </a:cubicBezTo>
                  <a:cubicBezTo>
                    <a:pt x="1279906" y="0"/>
                    <a:pt x="1648968" y="314198"/>
                    <a:pt x="1648968" y="701802"/>
                  </a:cubicBezTo>
                  <a:cubicBezTo>
                    <a:pt x="1648968" y="1089406"/>
                    <a:pt x="1279906" y="1403604"/>
                    <a:pt x="824484" y="1403604"/>
                  </a:cubicBezTo>
                  <a:cubicBezTo>
                    <a:pt x="369062" y="1403604"/>
                    <a:pt x="0" y="1089406"/>
                    <a:pt x="0" y="70180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19050"/>
              <a:ext cx="1648920" cy="142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4051998" y="2552090"/>
            <a:ext cx="1225989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5936758" y="4607080"/>
            <a:ext cx="1912614" cy="201192"/>
            <a:chOff x="0" y="0"/>
            <a:chExt cx="2550152" cy="26825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6339016" y="4140592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6066734" y="2690090"/>
            <a:ext cx="1941932" cy="866732"/>
            <a:chOff x="0" y="0"/>
            <a:chExt cx="2589242" cy="115564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346226" y="3165252"/>
            <a:ext cx="1587926" cy="513276"/>
            <a:chOff x="0" y="0"/>
            <a:chExt cx="2117234" cy="6843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117217" cy="684403"/>
            </a:xfrm>
            <a:custGeom>
              <a:avLst/>
              <a:gdLst/>
              <a:ahLst/>
              <a:cxnLst/>
              <a:rect l="l" t="t" r="r" b="b"/>
              <a:pathLst>
                <a:path w="2117217" h="684403">
                  <a:moveTo>
                    <a:pt x="0" y="684403"/>
                  </a:moveTo>
                  <a:lnTo>
                    <a:pt x="0" y="319405"/>
                  </a:lnTo>
                  <a:cubicBezTo>
                    <a:pt x="0" y="183896"/>
                    <a:pt x="109855" y="74041"/>
                    <a:pt x="245364" y="74041"/>
                  </a:cubicBezTo>
                  <a:lnTo>
                    <a:pt x="1775079" y="74041"/>
                  </a:lnTo>
                  <a:lnTo>
                    <a:pt x="1775079" y="0"/>
                  </a:lnTo>
                  <a:lnTo>
                    <a:pt x="2117217" y="108077"/>
                  </a:lnTo>
                  <a:lnTo>
                    <a:pt x="1775079" y="216154"/>
                  </a:lnTo>
                  <a:lnTo>
                    <a:pt x="1775079" y="142113"/>
                  </a:lnTo>
                  <a:lnTo>
                    <a:pt x="245364" y="142113"/>
                  </a:lnTo>
                  <a:cubicBezTo>
                    <a:pt x="147447" y="142113"/>
                    <a:pt x="68072" y="221488"/>
                    <a:pt x="68072" y="319405"/>
                  </a:cubicBezTo>
                  <a:lnTo>
                    <a:pt x="68072" y="684403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6888934" y="3657738"/>
            <a:ext cx="317189" cy="179725"/>
            <a:chOff x="0" y="0"/>
            <a:chExt cx="422918" cy="23963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6010026" y="5806143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Customers Feedback</a:t>
            </a:r>
          </a:p>
        </p:txBody>
      </p:sp>
      <p:grpSp>
        <p:nvGrpSpPr>
          <p:cNvPr id="77" name="Group 77"/>
          <p:cNvGrpSpPr/>
          <p:nvPr/>
        </p:nvGrpSpPr>
        <p:grpSpPr>
          <a:xfrm rot="-9397906">
            <a:off x="4899340" y="5635900"/>
            <a:ext cx="1057748" cy="195405"/>
            <a:chOff x="0" y="0"/>
            <a:chExt cx="1410330" cy="26054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337088" y="6914292"/>
            <a:ext cx="1941931" cy="866732"/>
            <a:chOff x="0" y="0"/>
            <a:chExt cx="2589242" cy="115564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960574" y="8046641"/>
            <a:ext cx="2238309" cy="866732"/>
            <a:chOff x="0" y="0"/>
            <a:chExt cx="2984412" cy="115564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14678950" y="5583777"/>
            <a:ext cx="735648" cy="209894"/>
            <a:chOff x="0" y="0"/>
            <a:chExt cx="980864" cy="2798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6354156" y="8412441"/>
            <a:ext cx="1573972" cy="201192"/>
            <a:chOff x="0" y="0"/>
            <a:chExt cx="2098630" cy="268256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6243560" y="8092341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Block Diagram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960574" y="6204840"/>
            <a:ext cx="2238309" cy="866732"/>
            <a:chOff x="0" y="0"/>
            <a:chExt cx="2984412" cy="115564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14678950" y="7433331"/>
            <a:ext cx="735648" cy="209894"/>
            <a:chOff x="0" y="0"/>
            <a:chExt cx="980864" cy="27985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 rot="7295926">
            <a:off x="8429679" y="6019200"/>
            <a:ext cx="1057748" cy="195405"/>
            <a:chOff x="0" y="0"/>
            <a:chExt cx="1410330" cy="26054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9167420" y="7242804"/>
            <a:ext cx="1026873" cy="209709"/>
            <a:chOff x="0" y="0"/>
            <a:chExt cx="1369164" cy="2796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102"/>
          <p:cNvGrpSpPr/>
          <p:nvPr/>
        </p:nvGrpSpPr>
        <p:grpSpPr>
          <a:xfrm rot="-7729282">
            <a:off x="9808215" y="6005955"/>
            <a:ext cx="1057748" cy="195405"/>
            <a:chOff x="0" y="0"/>
            <a:chExt cx="1410330" cy="26054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385985" y="7845979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388265" y="8360631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70289" y="8959072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100% ready made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675358" y="7782287"/>
            <a:ext cx="654751" cy="412870"/>
            <a:chOff x="0" y="0"/>
            <a:chExt cx="873002" cy="550494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675360" y="8315877"/>
            <a:ext cx="654752" cy="412870"/>
            <a:chOff x="0" y="0"/>
            <a:chExt cx="873002" cy="550494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649737" y="8883118"/>
            <a:ext cx="654752" cy="412870"/>
            <a:chOff x="0" y="0"/>
            <a:chExt cx="873002" cy="550494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7956782" y="6744884"/>
            <a:ext cx="1026873" cy="1026873"/>
            <a:chOff x="0" y="0"/>
            <a:chExt cx="1369164" cy="1369164"/>
          </a:xfrm>
        </p:grpSpPr>
        <p:sp>
          <p:nvSpPr>
            <p:cNvPr id="114" name="Freeform 114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15"/>
          <p:cNvGrpSpPr>
            <a:grpSpLocks noChangeAspect="1"/>
          </p:cNvGrpSpPr>
          <p:nvPr/>
        </p:nvGrpSpPr>
        <p:grpSpPr>
          <a:xfrm>
            <a:off x="73508" y="2925076"/>
            <a:ext cx="17869554" cy="4436847"/>
            <a:chOff x="0" y="0"/>
            <a:chExt cx="23826072" cy="5915796"/>
          </a:xfrm>
        </p:grpSpPr>
        <p:sp>
          <p:nvSpPr>
            <p:cNvPr id="116" name="Freeform 116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-1359291" y="778930"/>
            <a:ext cx="102092760" cy="8916654"/>
            <a:chOff x="0" y="0"/>
            <a:chExt cx="136123680" cy="11888872"/>
          </a:xfrm>
          <a:solidFill>
            <a:srgbClr val="323F4F"/>
          </a:solidFill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2498544" y="2220376"/>
            <a:ext cx="1312354" cy="1643200"/>
            <a:chOff x="0" y="0"/>
            <a:chExt cx="1749806" cy="2190934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AutoShape 121"/>
          <p:cNvSpPr/>
          <p:nvPr/>
        </p:nvSpPr>
        <p:spPr>
          <a:xfrm rot="91721">
            <a:off x="12896936" y="2984079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2" name="AutoShape 122"/>
          <p:cNvSpPr/>
          <p:nvPr/>
        </p:nvSpPr>
        <p:spPr>
          <a:xfrm rot="91721">
            <a:off x="12896934" y="31908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3" name="AutoShape 123"/>
          <p:cNvSpPr/>
          <p:nvPr/>
        </p:nvSpPr>
        <p:spPr>
          <a:xfrm rot="91721">
            <a:off x="12894177" y="339488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4" name="AutoShape 124"/>
          <p:cNvSpPr/>
          <p:nvPr/>
        </p:nvSpPr>
        <p:spPr>
          <a:xfrm rot="91721">
            <a:off x="12894177" y="359890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5" name="Group 125"/>
          <p:cNvGrpSpPr>
            <a:grpSpLocks noChangeAspect="1"/>
          </p:cNvGrpSpPr>
          <p:nvPr/>
        </p:nvGrpSpPr>
        <p:grpSpPr>
          <a:xfrm>
            <a:off x="12659265" y="2895225"/>
            <a:ext cx="168058" cy="168058"/>
            <a:chOff x="0" y="0"/>
            <a:chExt cx="224078" cy="224078"/>
          </a:xfrm>
        </p:grpSpPr>
        <p:sp>
          <p:nvSpPr>
            <p:cNvPr id="126" name="Freeform 12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" name="Group 127"/>
          <p:cNvGrpSpPr>
            <a:grpSpLocks noChangeAspect="1"/>
          </p:cNvGrpSpPr>
          <p:nvPr/>
        </p:nvGrpSpPr>
        <p:grpSpPr>
          <a:xfrm>
            <a:off x="12659265" y="3097179"/>
            <a:ext cx="168058" cy="168058"/>
            <a:chOff x="0" y="0"/>
            <a:chExt cx="224078" cy="224078"/>
          </a:xfrm>
        </p:grpSpPr>
        <p:sp>
          <p:nvSpPr>
            <p:cNvPr id="128" name="Freeform 12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129"/>
          <p:cNvGrpSpPr>
            <a:grpSpLocks noChangeAspect="1"/>
          </p:cNvGrpSpPr>
          <p:nvPr/>
        </p:nvGrpSpPr>
        <p:grpSpPr>
          <a:xfrm>
            <a:off x="12659265" y="3304645"/>
            <a:ext cx="168058" cy="168058"/>
            <a:chOff x="0" y="0"/>
            <a:chExt cx="224078" cy="224078"/>
          </a:xfrm>
        </p:grpSpPr>
        <p:sp>
          <p:nvSpPr>
            <p:cNvPr id="130" name="Freeform 13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1" name="Group 131"/>
          <p:cNvGrpSpPr>
            <a:grpSpLocks noChangeAspect="1"/>
          </p:cNvGrpSpPr>
          <p:nvPr/>
        </p:nvGrpSpPr>
        <p:grpSpPr>
          <a:xfrm>
            <a:off x="12659262" y="3509357"/>
            <a:ext cx="168058" cy="168058"/>
            <a:chOff x="0" y="0"/>
            <a:chExt cx="224078" cy="224078"/>
          </a:xfrm>
        </p:grpSpPr>
        <p:sp>
          <p:nvSpPr>
            <p:cNvPr id="132" name="Freeform 13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12863166" y="2131132"/>
            <a:ext cx="583116" cy="159214"/>
            <a:chOff x="0" y="0"/>
            <a:chExt cx="777488" cy="212286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5" name="AutoShape 135"/>
          <p:cNvSpPr/>
          <p:nvPr/>
        </p:nvSpPr>
        <p:spPr>
          <a:xfrm rot="91721">
            <a:off x="12894177" y="278281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" name="AutoShape 136"/>
          <p:cNvSpPr/>
          <p:nvPr/>
        </p:nvSpPr>
        <p:spPr>
          <a:xfrm rot="91721">
            <a:off x="12894179" y="257879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7" name="Group 137"/>
          <p:cNvGrpSpPr>
            <a:grpSpLocks noChangeAspect="1"/>
          </p:cNvGrpSpPr>
          <p:nvPr/>
        </p:nvGrpSpPr>
        <p:grpSpPr>
          <a:xfrm>
            <a:off x="12659265" y="2483046"/>
            <a:ext cx="168058" cy="168058"/>
            <a:chOff x="0" y="0"/>
            <a:chExt cx="224078" cy="224078"/>
          </a:xfrm>
        </p:grpSpPr>
        <p:sp>
          <p:nvSpPr>
            <p:cNvPr id="138" name="Freeform 13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9" name="Group 139"/>
          <p:cNvGrpSpPr>
            <a:grpSpLocks noChangeAspect="1"/>
          </p:cNvGrpSpPr>
          <p:nvPr/>
        </p:nvGrpSpPr>
        <p:grpSpPr>
          <a:xfrm>
            <a:off x="12659265" y="2689136"/>
            <a:ext cx="168058" cy="168058"/>
            <a:chOff x="0" y="0"/>
            <a:chExt cx="224078" cy="224078"/>
          </a:xfrm>
        </p:grpSpPr>
        <p:sp>
          <p:nvSpPr>
            <p:cNvPr id="140" name="Freeform 14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TextBox 141"/>
          <p:cNvSpPr txBox="1"/>
          <p:nvPr/>
        </p:nvSpPr>
        <p:spPr>
          <a:xfrm>
            <a:off x="3924550" y="671664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2602543" y="671664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3924550" y="12819728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2602543" y="12819728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3816780" y="1256965"/>
            <a:ext cx="5577868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146" name="Group 146"/>
          <p:cNvGrpSpPr/>
          <p:nvPr/>
        </p:nvGrpSpPr>
        <p:grpSpPr>
          <a:xfrm rot="5400000">
            <a:off x="6107716" y="2379626"/>
            <a:ext cx="635760" cy="360234"/>
            <a:chOff x="0" y="0"/>
            <a:chExt cx="847680" cy="48031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4697450" y="3002956"/>
            <a:ext cx="3892329" cy="1737242"/>
            <a:chOff x="0" y="0"/>
            <a:chExt cx="5189772" cy="231632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TextBox 15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9486073" y="3858418"/>
            <a:ext cx="2205197" cy="360235"/>
            <a:chOff x="0" y="0"/>
            <a:chExt cx="2940262" cy="480314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" name="TextBox 153"/>
          <p:cNvSpPr txBox="1"/>
          <p:nvPr/>
        </p:nvSpPr>
        <p:spPr>
          <a:xfrm>
            <a:off x="21365406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22021664" y="3469654"/>
            <a:ext cx="1312355" cy="1643200"/>
            <a:chOff x="0" y="0"/>
            <a:chExt cx="1749806" cy="2190934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" name="AutoShape 156"/>
          <p:cNvSpPr/>
          <p:nvPr/>
        </p:nvSpPr>
        <p:spPr>
          <a:xfrm rot="91721">
            <a:off x="22420055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7" name="AutoShape 157"/>
          <p:cNvSpPr/>
          <p:nvPr/>
        </p:nvSpPr>
        <p:spPr>
          <a:xfrm rot="91721">
            <a:off x="2242005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8" name="AutoShape 158"/>
          <p:cNvSpPr/>
          <p:nvPr/>
        </p:nvSpPr>
        <p:spPr>
          <a:xfrm rot="91721">
            <a:off x="22417296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9" name="AutoShape 159"/>
          <p:cNvSpPr/>
          <p:nvPr/>
        </p:nvSpPr>
        <p:spPr>
          <a:xfrm rot="91721">
            <a:off x="22417296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0" name="Group 160"/>
          <p:cNvGrpSpPr>
            <a:grpSpLocks noChangeAspect="1"/>
          </p:cNvGrpSpPr>
          <p:nvPr/>
        </p:nvGrpSpPr>
        <p:grpSpPr>
          <a:xfrm>
            <a:off x="22182384" y="4144503"/>
            <a:ext cx="168059" cy="168058"/>
            <a:chOff x="0" y="0"/>
            <a:chExt cx="224078" cy="224078"/>
          </a:xfrm>
        </p:grpSpPr>
        <p:sp>
          <p:nvSpPr>
            <p:cNvPr id="161" name="Freeform 161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" name="Group 162"/>
          <p:cNvGrpSpPr>
            <a:grpSpLocks noChangeAspect="1"/>
          </p:cNvGrpSpPr>
          <p:nvPr/>
        </p:nvGrpSpPr>
        <p:grpSpPr>
          <a:xfrm>
            <a:off x="22182384" y="4346457"/>
            <a:ext cx="168059" cy="168058"/>
            <a:chOff x="0" y="0"/>
            <a:chExt cx="224078" cy="224078"/>
          </a:xfrm>
        </p:grpSpPr>
        <p:sp>
          <p:nvSpPr>
            <p:cNvPr id="163" name="Freeform 16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4" name="Group 164"/>
          <p:cNvGrpSpPr>
            <a:grpSpLocks noChangeAspect="1"/>
          </p:cNvGrpSpPr>
          <p:nvPr/>
        </p:nvGrpSpPr>
        <p:grpSpPr>
          <a:xfrm>
            <a:off x="22182384" y="4553924"/>
            <a:ext cx="168059" cy="168058"/>
            <a:chOff x="0" y="0"/>
            <a:chExt cx="224078" cy="224078"/>
          </a:xfrm>
        </p:grpSpPr>
        <p:sp>
          <p:nvSpPr>
            <p:cNvPr id="165" name="Freeform 16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" name="Group 166"/>
          <p:cNvGrpSpPr>
            <a:grpSpLocks noChangeAspect="1"/>
          </p:cNvGrpSpPr>
          <p:nvPr/>
        </p:nvGrpSpPr>
        <p:grpSpPr>
          <a:xfrm>
            <a:off x="22182381" y="4758634"/>
            <a:ext cx="168059" cy="168058"/>
            <a:chOff x="0" y="0"/>
            <a:chExt cx="224078" cy="224078"/>
          </a:xfrm>
        </p:grpSpPr>
        <p:sp>
          <p:nvSpPr>
            <p:cNvPr id="167" name="Freeform 16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22386285" y="3380410"/>
            <a:ext cx="583116" cy="159214"/>
            <a:chOff x="0" y="0"/>
            <a:chExt cx="777488" cy="212286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AutoShape 170"/>
          <p:cNvSpPr/>
          <p:nvPr/>
        </p:nvSpPr>
        <p:spPr>
          <a:xfrm rot="91721">
            <a:off x="22417296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1" name="AutoShape 171"/>
          <p:cNvSpPr/>
          <p:nvPr/>
        </p:nvSpPr>
        <p:spPr>
          <a:xfrm rot="91721">
            <a:off x="22417298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2" name="Group 172"/>
          <p:cNvGrpSpPr>
            <a:grpSpLocks noChangeAspect="1"/>
          </p:cNvGrpSpPr>
          <p:nvPr/>
        </p:nvGrpSpPr>
        <p:grpSpPr>
          <a:xfrm>
            <a:off x="22182384" y="3732324"/>
            <a:ext cx="168059" cy="168058"/>
            <a:chOff x="0" y="0"/>
            <a:chExt cx="224078" cy="224078"/>
          </a:xfrm>
        </p:grpSpPr>
        <p:sp>
          <p:nvSpPr>
            <p:cNvPr id="173" name="Freeform 17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" name="Group 174"/>
          <p:cNvGrpSpPr>
            <a:grpSpLocks noChangeAspect="1"/>
          </p:cNvGrpSpPr>
          <p:nvPr/>
        </p:nvGrpSpPr>
        <p:grpSpPr>
          <a:xfrm>
            <a:off x="22182384" y="3938413"/>
            <a:ext cx="168059" cy="168058"/>
            <a:chOff x="0" y="0"/>
            <a:chExt cx="224078" cy="224078"/>
          </a:xfrm>
        </p:grpSpPr>
        <p:sp>
          <p:nvSpPr>
            <p:cNvPr id="175" name="Freeform 17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6" name="TextBox 176"/>
          <p:cNvSpPr txBox="1"/>
          <p:nvPr/>
        </p:nvSpPr>
        <p:spPr>
          <a:xfrm>
            <a:off x="21105021" y="6774576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9783014" y="677457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21105021" y="7881692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19783014" y="788169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80" name="Group 180"/>
          <p:cNvGrpSpPr/>
          <p:nvPr/>
        </p:nvGrpSpPr>
        <p:grpSpPr>
          <a:xfrm>
            <a:off x="26748278" y="3656025"/>
            <a:ext cx="2517936" cy="2517936"/>
            <a:chOff x="0" y="0"/>
            <a:chExt cx="3357248" cy="3357248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TextBox 182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24077984" y="4734879"/>
            <a:ext cx="2205196" cy="360235"/>
            <a:chOff x="0" y="0"/>
            <a:chExt cx="2940262" cy="480314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26061081" y="1058565"/>
            <a:ext cx="3892329" cy="1737242"/>
            <a:chOff x="0" y="0"/>
            <a:chExt cx="5189772" cy="2316322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TextBox 187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22572429" y="1847353"/>
            <a:ext cx="3182774" cy="1028790"/>
            <a:chOff x="0" y="0"/>
            <a:chExt cx="4243698" cy="137172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0" name="Group 190"/>
          <p:cNvGrpSpPr/>
          <p:nvPr/>
        </p:nvGrpSpPr>
        <p:grpSpPr>
          <a:xfrm rot="5400000">
            <a:off x="27709068" y="2998082"/>
            <a:ext cx="635760" cy="360234"/>
            <a:chOff x="0" y="0"/>
            <a:chExt cx="847680" cy="480312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2" name="TextBox 192"/>
          <p:cNvSpPr txBox="1"/>
          <p:nvPr/>
        </p:nvSpPr>
        <p:spPr>
          <a:xfrm>
            <a:off x="22602099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37833806" y="7263693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36511798" y="7263693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37833806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36511798" y="837081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41627844" y="2264256"/>
            <a:ext cx="2205196" cy="360236"/>
            <a:chOff x="0" y="0"/>
            <a:chExt cx="2940262" cy="480314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9" name="TextBox 199"/>
          <p:cNvSpPr txBox="1"/>
          <p:nvPr/>
        </p:nvSpPr>
        <p:spPr>
          <a:xfrm>
            <a:off x="43784542" y="283611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00" name="Group 200"/>
          <p:cNvGrpSpPr/>
          <p:nvPr/>
        </p:nvGrpSpPr>
        <p:grpSpPr>
          <a:xfrm>
            <a:off x="44448852" y="1635228"/>
            <a:ext cx="1312354" cy="862929"/>
            <a:chOff x="0" y="0"/>
            <a:chExt cx="1749806" cy="1150571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AutoShape 202"/>
          <p:cNvSpPr/>
          <p:nvPr/>
        </p:nvSpPr>
        <p:spPr>
          <a:xfrm rot="91722">
            <a:off x="44844485" y="219766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3" name="AutoShape 203"/>
          <p:cNvSpPr/>
          <p:nvPr/>
        </p:nvSpPr>
        <p:spPr>
          <a:xfrm rot="91722">
            <a:off x="44844485" y="199364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4" name="Group 204"/>
          <p:cNvGrpSpPr>
            <a:grpSpLocks noChangeAspect="1"/>
          </p:cNvGrpSpPr>
          <p:nvPr/>
        </p:nvGrpSpPr>
        <p:grpSpPr>
          <a:xfrm>
            <a:off x="44609571" y="1897896"/>
            <a:ext cx="168059" cy="168059"/>
            <a:chOff x="0" y="0"/>
            <a:chExt cx="224078" cy="224078"/>
          </a:xfrm>
        </p:grpSpPr>
        <p:sp>
          <p:nvSpPr>
            <p:cNvPr id="205" name="Freeform 20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206"/>
          <p:cNvGrpSpPr>
            <a:grpSpLocks noChangeAspect="1"/>
          </p:cNvGrpSpPr>
          <p:nvPr/>
        </p:nvGrpSpPr>
        <p:grpSpPr>
          <a:xfrm>
            <a:off x="44609571" y="2103986"/>
            <a:ext cx="168059" cy="168059"/>
            <a:chOff x="0" y="0"/>
            <a:chExt cx="224078" cy="224078"/>
          </a:xfrm>
        </p:grpSpPr>
        <p:sp>
          <p:nvSpPr>
            <p:cNvPr id="207" name="Freeform 20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44813472" y="1545970"/>
            <a:ext cx="583116" cy="159215"/>
            <a:chOff x="0" y="0"/>
            <a:chExt cx="777488" cy="212286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43154934" y="4976646"/>
            <a:ext cx="3892329" cy="1737242"/>
            <a:chOff x="0" y="0"/>
            <a:chExt cx="5189772" cy="2316322"/>
          </a:xfrm>
        </p:grpSpPr>
        <p:sp>
          <p:nvSpPr>
            <p:cNvPr id="211" name="Freeform 21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TextBox 21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213" name="Group 213"/>
          <p:cNvGrpSpPr/>
          <p:nvPr/>
        </p:nvGrpSpPr>
        <p:grpSpPr>
          <a:xfrm rot="3001219">
            <a:off x="44988730" y="3373170"/>
            <a:ext cx="1694222" cy="1898864"/>
            <a:chOff x="0" y="0"/>
            <a:chExt cx="2258962" cy="2531818"/>
          </a:xfrm>
        </p:grpSpPr>
        <p:sp>
          <p:nvSpPr>
            <p:cNvPr id="214" name="Freeform 214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15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6" name="Group 216"/>
          <p:cNvGrpSpPr/>
          <p:nvPr/>
        </p:nvGrpSpPr>
        <p:grpSpPr>
          <a:xfrm rot="-6846651">
            <a:off x="43581208" y="3140586"/>
            <a:ext cx="1686423" cy="1890072"/>
            <a:chOff x="0" y="0"/>
            <a:chExt cx="2248564" cy="2520096"/>
          </a:xfrm>
        </p:grpSpPr>
        <p:sp>
          <p:nvSpPr>
            <p:cNvPr id="217" name="Freeform 217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218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" name="Group 219"/>
          <p:cNvGrpSpPr/>
          <p:nvPr/>
        </p:nvGrpSpPr>
        <p:grpSpPr>
          <a:xfrm>
            <a:off x="12334005" y="1412767"/>
            <a:ext cx="4028492" cy="5044077"/>
            <a:chOff x="0" y="0"/>
            <a:chExt cx="5371322" cy="6725436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5371338" cy="6725412"/>
            </a:xfrm>
            <a:custGeom>
              <a:avLst/>
              <a:gdLst/>
              <a:ahLst/>
              <a:cxnLst/>
              <a:rect l="l" t="t" r="r" b="b"/>
              <a:pathLst>
                <a:path w="5371338" h="6725412">
                  <a:moveTo>
                    <a:pt x="0" y="895223"/>
                  </a:moveTo>
                  <a:cubicBezTo>
                    <a:pt x="0" y="400812"/>
                    <a:pt x="400812" y="0"/>
                    <a:pt x="895223" y="0"/>
                  </a:cubicBezTo>
                  <a:lnTo>
                    <a:pt x="4476115" y="0"/>
                  </a:lnTo>
                  <a:cubicBezTo>
                    <a:pt x="4970526" y="0"/>
                    <a:pt x="5371338" y="400812"/>
                    <a:pt x="5371338" y="895223"/>
                  </a:cubicBezTo>
                  <a:lnTo>
                    <a:pt x="5371338" y="5830189"/>
                  </a:lnTo>
                  <a:cubicBezTo>
                    <a:pt x="5371338" y="6324600"/>
                    <a:pt x="4970526" y="6725412"/>
                    <a:pt x="4476115" y="6725412"/>
                  </a:cubicBezTo>
                  <a:lnTo>
                    <a:pt x="895223" y="6725412"/>
                  </a:lnTo>
                  <a:cubicBezTo>
                    <a:pt x="400812" y="6725412"/>
                    <a:pt x="0" y="6324600"/>
                    <a:pt x="0" y="58301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1" name="AutoShape 221"/>
          <p:cNvSpPr/>
          <p:nvPr/>
        </p:nvSpPr>
        <p:spPr>
          <a:xfrm rot="91721">
            <a:off x="13556934" y="375707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2" name="AutoShape 222"/>
          <p:cNvSpPr/>
          <p:nvPr/>
        </p:nvSpPr>
        <p:spPr>
          <a:xfrm rot="91721">
            <a:off x="13556929" y="439181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3" name="AutoShape 223"/>
          <p:cNvSpPr/>
          <p:nvPr/>
        </p:nvSpPr>
        <p:spPr>
          <a:xfrm rot="91721">
            <a:off x="13548466" y="5018100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4" name="AutoShape 224"/>
          <p:cNvSpPr/>
          <p:nvPr/>
        </p:nvSpPr>
        <p:spPr>
          <a:xfrm rot="91721">
            <a:off x="13548466" y="5644376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5" name="Group 225"/>
          <p:cNvGrpSpPr>
            <a:grpSpLocks noChangeAspect="1"/>
          </p:cNvGrpSpPr>
          <p:nvPr/>
        </p:nvGrpSpPr>
        <p:grpSpPr>
          <a:xfrm>
            <a:off x="12827363" y="3484327"/>
            <a:ext cx="515884" cy="515884"/>
            <a:chOff x="0" y="0"/>
            <a:chExt cx="687845" cy="687845"/>
          </a:xfrm>
        </p:grpSpPr>
        <p:sp>
          <p:nvSpPr>
            <p:cNvPr id="226" name="Freeform 22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7" name="Group 227"/>
          <p:cNvGrpSpPr>
            <a:grpSpLocks noChangeAspect="1"/>
          </p:cNvGrpSpPr>
          <p:nvPr/>
        </p:nvGrpSpPr>
        <p:grpSpPr>
          <a:xfrm>
            <a:off x="12827363" y="4104258"/>
            <a:ext cx="515884" cy="515884"/>
            <a:chOff x="0" y="0"/>
            <a:chExt cx="687845" cy="687845"/>
          </a:xfrm>
        </p:grpSpPr>
        <p:sp>
          <p:nvSpPr>
            <p:cNvPr id="228" name="Freeform 22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9" name="Group 229"/>
          <p:cNvGrpSpPr>
            <a:grpSpLocks noChangeAspect="1"/>
          </p:cNvGrpSpPr>
          <p:nvPr/>
        </p:nvGrpSpPr>
        <p:grpSpPr>
          <a:xfrm>
            <a:off x="12827363" y="4741111"/>
            <a:ext cx="515884" cy="515884"/>
            <a:chOff x="0" y="0"/>
            <a:chExt cx="687845" cy="687845"/>
          </a:xfrm>
        </p:grpSpPr>
        <p:sp>
          <p:nvSpPr>
            <p:cNvPr id="230" name="Freeform 23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1" name="Group 231"/>
          <p:cNvGrpSpPr>
            <a:grpSpLocks noChangeAspect="1"/>
          </p:cNvGrpSpPr>
          <p:nvPr/>
        </p:nvGrpSpPr>
        <p:grpSpPr>
          <a:xfrm>
            <a:off x="12827354" y="5369506"/>
            <a:ext cx="515884" cy="515884"/>
            <a:chOff x="0" y="0"/>
            <a:chExt cx="687845" cy="687845"/>
          </a:xfrm>
        </p:grpSpPr>
        <p:sp>
          <p:nvSpPr>
            <p:cNvPr id="232" name="Freeform 232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13453272" y="1138818"/>
            <a:ext cx="1789972" cy="488735"/>
            <a:chOff x="0" y="0"/>
            <a:chExt cx="2386629" cy="651647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2386711" cy="651764"/>
            </a:xfrm>
            <a:custGeom>
              <a:avLst/>
              <a:gdLst/>
              <a:ahLst/>
              <a:cxnLst/>
              <a:rect l="l" t="t" r="r" b="b"/>
              <a:pathLst>
                <a:path w="2386711" h="651764">
                  <a:moveTo>
                    <a:pt x="218694" y="0"/>
                  </a:moveTo>
                  <a:lnTo>
                    <a:pt x="2168017" y="0"/>
                  </a:lnTo>
                  <a:cubicBezTo>
                    <a:pt x="2288794" y="0"/>
                    <a:pt x="2386711" y="97917"/>
                    <a:pt x="2386711" y="218694"/>
                  </a:cubicBezTo>
                  <a:lnTo>
                    <a:pt x="2386711" y="651764"/>
                  </a:lnTo>
                  <a:lnTo>
                    <a:pt x="0" y="651764"/>
                  </a:lnTo>
                  <a:lnTo>
                    <a:pt x="0" y="218694"/>
                  </a:lnTo>
                  <a:cubicBezTo>
                    <a:pt x="0" y="97917"/>
                    <a:pt x="97917" y="0"/>
                    <a:pt x="21869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" name="AutoShape 235"/>
          <p:cNvSpPr/>
          <p:nvPr/>
        </p:nvSpPr>
        <p:spPr>
          <a:xfrm rot="91721">
            <a:off x="13548466" y="3139261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6" name="AutoShape 236"/>
          <p:cNvSpPr/>
          <p:nvPr/>
        </p:nvSpPr>
        <p:spPr>
          <a:xfrm rot="91721">
            <a:off x="13548471" y="251298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7" name="Group 237"/>
          <p:cNvGrpSpPr>
            <a:grpSpLocks noChangeAspect="1"/>
          </p:cNvGrpSpPr>
          <p:nvPr/>
        </p:nvGrpSpPr>
        <p:grpSpPr>
          <a:xfrm>
            <a:off x="12827363" y="2219075"/>
            <a:ext cx="515884" cy="515884"/>
            <a:chOff x="0" y="0"/>
            <a:chExt cx="687845" cy="687845"/>
          </a:xfrm>
        </p:grpSpPr>
        <p:sp>
          <p:nvSpPr>
            <p:cNvPr id="238" name="Freeform 23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9" name="Group 239"/>
          <p:cNvGrpSpPr>
            <a:grpSpLocks noChangeAspect="1"/>
          </p:cNvGrpSpPr>
          <p:nvPr/>
        </p:nvGrpSpPr>
        <p:grpSpPr>
          <a:xfrm>
            <a:off x="12827363" y="2851701"/>
            <a:ext cx="515884" cy="515884"/>
            <a:chOff x="0" y="0"/>
            <a:chExt cx="687845" cy="687845"/>
          </a:xfrm>
        </p:grpSpPr>
        <p:sp>
          <p:nvSpPr>
            <p:cNvPr id="240" name="Freeform 24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38610624" y="1101354"/>
            <a:ext cx="2517936" cy="2517936"/>
            <a:chOff x="0" y="0"/>
            <a:chExt cx="3357248" cy="3357248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TextBox 243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56783418" y="2205189"/>
            <a:ext cx="5117709" cy="3329091"/>
            <a:chOff x="0" y="0"/>
            <a:chExt cx="6823612" cy="4438788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55428678" y="5414673"/>
            <a:ext cx="7827190" cy="368359"/>
            <a:chOff x="0" y="0"/>
            <a:chExt cx="10436254" cy="491146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" name="TextBox 248"/>
          <p:cNvSpPr txBox="1"/>
          <p:nvPr/>
        </p:nvSpPr>
        <p:spPr>
          <a:xfrm>
            <a:off x="52753449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53417758" y="4817558"/>
            <a:ext cx="1312354" cy="862929"/>
            <a:chOff x="0" y="0"/>
            <a:chExt cx="1749806" cy="1150571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1" name="AutoShape 251"/>
          <p:cNvSpPr/>
          <p:nvPr/>
        </p:nvSpPr>
        <p:spPr>
          <a:xfrm rot="91722">
            <a:off x="53813391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2" name="AutoShape 252"/>
          <p:cNvSpPr/>
          <p:nvPr/>
        </p:nvSpPr>
        <p:spPr>
          <a:xfrm rot="91722">
            <a:off x="53813391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3" name="Group 253"/>
          <p:cNvGrpSpPr>
            <a:grpSpLocks noChangeAspect="1"/>
          </p:cNvGrpSpPr>
          <p:nvPr/>
        </p:nvGrpSpPr>
        <p:grpSpPr>
          <a:xfrm>
            <a:off x="53578478" y="5080226"/>
            <a:ext cx="168059" cy="168059"/>
            <a:chOff x="0" y="0"/>
            <a:chExt cx="224078" cy="224078"/>
          </a:xfrm>
        </p:grpSpPr>
        <p:sp>
          <p:nvSpPr>
            <p:cNvPr id="254" name="Freeform 25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5" name="Group 255"/>
          <p:cNvGrpSpPr>
            <a:grpSpLocks noChangeAspect="1"/>
          </p:cNvGrpSpPr>
          <p:nvPr/>
        </p:nvGrpSpPr>
        <p:grpSpPr>
          <a:xfrm>
            <a:off x="53578478" y="5286316"/>
            <a:ext cx="168059" cy="168059"/>
            <a:chOff x="0" y="0"/>
            <a:chExt cx="224078" cy="224078"/>
          </a:xfrm>
        </p:grpSpPr>
        <p:sp>
          <p:nvSpPr>
            <p:cNvPr id="256" name="Freeform 25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53782378" y="4728300"/>
            <a:ext cx="583116" cy="159215"/>
            <a:chOff x="0" y="0"/>
            <a:chExt cx="777488" cy="212286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9" name="TextBox 259"/>
          <p:cNvSpPr txBox="1"/>
          <p:nvPr/>
        </p:nvSpPr>
        <p:spPr>
          <a:xfrm>
            <a:off x="58021786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61232940" y="1750852"/>
            <a:ext cx="1458737" cy="1458736"/>
            <a:chOff x="0" y="0"/>
            <a:chExt cx="1944982" cy="1944982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TextBox 262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263" name="Group 263"/>
          <p:cNvGrpSpPr/>
          <p:nvPr/>
        </p:nvGrpSpPr>
        <p:grpSpPr>
          <a:xfrm rot="3001219">
            <a:off x="60264436" y="1162056"/>
            <a:ext cx="2914819" cy="3274752"/>
            <a:chOff x="0" y="0"/>
            <a:chExt cx="3886426" cy="4366336"/>
          </a:xfrm>
        </p:grpSpPr>
        <p:sp>
          <p:nvSpPr>
            <p:cNvPr id="264" name="Freeform 264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265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" name="Group 266"/>
          <p:cNvGrpSpPr/>
          <p:nvPr/>
        </p:nvGrpSpPr>
        <p:grpSpPr>
          <a:xfrm>
            <a:off x="63852547" y="4479254"/>
            <a:ext cx="2110051" cy="2110051"/>
            <a:chOff x="0" y="0"/>
            <a:chExt cx="2813402" cy="2813402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TextBox 268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269" name="TextBox 269"/>
          <p:cNvSpPr txBox="1"/>
          <p:nvPr/>
        </p:nvSpPr>
        <p:spPr>
          <a:xfrm>
            <a:off x="61992552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270" name="Group 270"/>
          <p:cNvGrpSpPr/>
          <p:nvPr/>
        </p:nvGrpSpPr>
        <p:grpSpPr>
          <a:xfrm>
            <a:off x="52123840" y="1769261"/>
            <a:ext cx="3892329" cy="1737242"/>
            <a:chOff x="0" y="0"/>
            <a:chExt cx="5189772" cy="2316322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TextBox 27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273" name="Group 273"/>
          <p:cNvGrpSpPr/>
          <p:nvPr/>
        </p:nvGrpSpPr>
        <p:grpSpPr>
          <a:xfrm rot="5400000">
            <a:off x="53752126" y="3710184"/>
            <a:ext cx="635758" cy="360234"/>
            <a:chOff x="0" y="0"/>
            <a:chExt cx="847678" cy="480312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5" name="Group 275"/>
          <p:cNvGrpSpPr/>
          <p:nvPr/>
        </p:nvGrpSpPr>
        <p:grpSpPr>
          <a:xfrm rot="3579565">
            <a:off x="55648041" y="563697"/>
            <a:ext cx="4389507" cy="5768175"/>
            <a:chOff x="0" y="0"/>
            <a:chExt cx="5852676" cy="7690900"/>
          </a:xfrm>
        </p:grpSpPr>
        <p:sp>
          <p:nvSpPr>
            <p:cNvPr id="276" name="Freeform 276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7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8" name="TextBox 278"/>
          <p:cNvSpPr txBox="1"/>
          <p:nvPr/>
        </p:nvSpPr>
        <p:spPr>
          <a:xfrm>
            <a:off x="53880872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279" name="TextBox 279"/>
          <p:cNvSpPr txBox="1"/>
          <p:nvPr/>
        </p:nvSpPr>
        <p:spPr>
          <a:xfrm>
            <a:off x="52558864" y="736536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80" name="TextBox 280"/>
          <p:cNvSpPr txBox="1"/>
          <p:nvPr/>
        </p:nvSpPr>
        <p:spPr>
          <a:xfrm>
            <a:off x="53880872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81" name="TextBox 281"/>
          <p:cNvSpPr txBox="1"/>
          <p:nvPr/>
        </p:nvSpPr>
        <p:spPr>
          <a:xfrm>
            <a:off x="52558864" y="84724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82" name="Group 282"/>
          <p:cNvGrpSpPr/>
          <p:nvPr/>
        </p:nvGrpSpPr>
        <p:grpSpPr>
          <a:xfrm>
            <a:off x="74626456" y="1022708"/>
            <a:ext cx="2110051" cy="2110052"/>
            <a:chOff x="0" y="0"/>
            <a:chExt cx="2813402" cy="2813402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TextBox 284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73735317" y="4719603"/>
            <a:ext cx="3892329" cy="1737242"/>
            <a:chOff x="0" y="0"/>
            <a:chExt cx="5189772" cy="2316322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TextBox 287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288" name="Group 288"/>
          <p:cNvGrpSpPr/>
          <p:nvPr/>
        </p:nvGrpSpPr>
        <p:grpSpPr>
          <a:xfrm rot="5400000">
            <a:off x="75165320" y="3701739"/>
            <a:ext cx="1069831" cy="421854"/>
            <a:chOff x="0" y="0"/>
            <a:chExt cx="1426442" cy="562472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78106526" y="5320596"/>
            <a:ext cx="2987157" cy="403260"/>
            <a:chOff x="0" y="0"/>
            <a:chExt cx="3982876" cy="53768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2" name="TextBox 292"/>
          <p:cNvSpPr txBox="1"/>
          <p:nvPr/>
        </p:nvSpPr>
        <p:spPr>
          <a:xfrm>
            <a:off x="78197950" y="462356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71122006" y="7292298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69799999" y="7292298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95" name="TextBox 295"/>
          <p:cNvSpPr txBox="1"/>
          <p:nvPr/>
        </p:nvSpPr>
        <p:spPr>
          <a:xfrm>
            <a:off x="71122006" y="839941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96" name="TextBox 296"/>
          <p:cNvSpPr txBox="1"/>
          <p:nvPr/>
        </p:nvSpPr>
        <p:spPr>
          <a:xfrm>
            <a:off x="69799999" y="839941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297" name="TextBox 297"/>
          <p:cNvSpPr txBox="1"/>
          <p:nvPr/>
        </p:nvSpPr>
        <p:spPr>
          <a:xfrm>
            <a:off x="12946334" y="676427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298" name="Group 298"/>
          <p:cNvGrpSpPr/>
          <p:nvPr/>
        </p:nvGrpSpPr>
        <p:grpSpPr>
          <a:xfrm>
            <a:off x="13554400" y="4736678"/>
            <a:ext cx="2367590" cy="368032"/>
            <a:chOff x="0" y="0"/>
            <a:chExt cx="3156786" cy="490710"/>
          </a:xfrm>
        </p:grpSpPr>
        <p:sp>
          <p:nvSpPr>
            <p:cNvPr id="299" name="Freeform 299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TextBox 300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13554400" y="3423882"/>
            <a:ext cx="2367590" cy="368032"/>
            <a:chOff x="0" y="0"/>
            <a:chExt cx="3156786" cy="490710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FEE5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TextBox 303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13573133" y="2804139"/>
            <a:ext cx="2367590" cy="368032"/>
            <a:chOff x="0" y="0"/>
            <a:chExt cx="3156786" cy="49071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TextBox 306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13554399" y="5394465"/>
            <a:ext cx="2367590" cy="368032"/>
            <a:chOff x="0" y="0"/>
            <a:chExt cx="3156786" cy="490710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C4E0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TextBox 309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10" name="Group 310"/>
          <p:cNvGrpSpPr/>
          <p:nvPr/>
        </p:nvGrpSpPr>
        <p:grpSpPr>
          <a:xfrm>
            <a:off x="13571460" y="2259570"/>
            <a:ext cx="2367590" cy="368033"/>
            <a:chOff x="0" y="0"/>
            <a:chExt cx="3156786" cy="49071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C8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312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13" name="Group 313"/>
          <p:cNvGrpSpPr/>
          <p:nvPr/>
        </p:nvGrpSpPr>
        <p:grpSpPr>
          <a:xfrm>
            <a:off x="13554400" y="4111221"/>
            <a:ext cx="2367590" cy="368032"/>
            <a:chOff x="0" y="0"/>
            <a:chExt cx="3156786" cy="490710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EFBD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TextBox 315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sp>
        <p:nvSpPr>
          <p:cNvPr id="316" name="TextBox 316"/>
          <p:cNvSpPr txBox="1"/>
          <p:nvPr/>
        </p:nvSpPr>
        <p:spPr>
          <a:xfrm>
            <a:off x="3924550" y="5819451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2602543" y="5819451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972" y="3353549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41136" y="3890760"/>
            <a:ext cx="317188" cy="179726"/>
            <a:chOff x="0" y="0"/>
            <a:chExt cx="422918" cy="239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101" y="4201748"/>
            <a:ext cx="1941932" cy="866731"/>
            <a:chOff x="0" y="0"/>
            <a:chExt cx="2589242" cy="1155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EA2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1338" y="3986664"/>
            <a:ext cx="1451841" cy="1451841"/>
            <a:chOff x="0" y="0"/>
            <a:chExt cx="1935788" cy="1935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5734" cy="1935734"/>
            </a:xfrm>
            <a:custGeom>
              <a:avLst/>
              <a:gdLst/>
              <a:ahLst/>
              <a:cxnLst/>
              <a:rect l="l" t="t" r="r" b="b"/>
              <a:pathLst>
                <a:path w="1935734" h="1935734">
                  <a:moveTo>
                    <a:pt x="0" y="967867"/>
                  </a:moveTo>
                  <a:cubicBezTo>
                    <a:pt x="0" y="433324"/>
                    <a:pt x="433324" y="0"/>
                    <a:pt x="967867" y="0"/>
                  </a:cubicBezTo>
                  <a:cubicBezTo>
                    <a:pt x="1502410" y="0"/>
                    <a:pt x="1935734" y="433324"/>
                    <a:pt x="1935734" y="967867"/>
                  </a:cubicBezTo>
                  <a:cubicBezTo>
                    <a:pt x="1935734" y="1502410"/>
                    <a:pt x="1502410" y="1935734"/>
                    <a:pt x="967867" y="1935734"/>
                  </a:cubicBezTo>
                  <a:cubicBezTo>
                    <a:pt x="433324" y="1935734"/>
                    <a:pt x="0" y="1502410"/>
                    <a:pt x="0" y="96786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935788" cy="1954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4464" y="3019947"/>
            <a:ext cx="2553288" cy="1660924"/>
            <a:chOff x="0" y="0"/>
            <a:chExt cx="3404384" cy="221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4362" cy="2214626"/>
            </a:xfrm>
            <a:custGeom>
              <a:avLst/>
              <a:gdLst/>
              <a:ahLst/>
              <a:cxnLst/>
              <a:rect l="l" t="t" r="r" b="b"/>
              <a:pathLst>
                <a:path w="3404362" h="2214626">
                  <a:moveTo>
                    <a:pt x="3404362" y="2214626"/>
                  </a:moveTo>
                  <a:lnTo>
                    <a:pt x="3404362" y="1613662"/>
                  </a:lnTo>
                  <a:cubicBezTo>
                    <a:pt x="3404362" y="722503"/>
                    <a:pt x="2681859" y="0"/>
                    <a:pt x="1790700" y="0"/>
                  </a:cubicBezTo>
                  <a:lnTo>
                    <a:pt x="1709039" y="0"/>
                  </a:lnTo>
                  <a:cubicBezTo>
                    <a:pt x="817753" y="0"/>
                    <a:pt x="95250" y="722503"/>
                    <a:pt x="95250" y="1613662"/>
                  </a:cubicBezTo>
                  <a:lnTo>
                    <a:pt x="95250" y="1899158"/>
                  </a:lnTo>
                  <a:lnTo>
                    <a:pt x="0" y="1899158"/>
                  </a:lnTo>
                  <a:lnTo>
                    <a:pt x="134366" y="2214499"/>
                  </a:lnTo>
                  <a:lnTo>
                    <a:pt x="268732" y="1899158"/>
                  </a:lnTo>
                  <a:lnTo>
                    <a:pt x="173482" y="1899158"/>
                  </a:lnTo>
                  <a:lnTo>
                    <a:pt x="173482" y="1613662"/>
                  </a:lnTo>
                  <a:cubicBezTo>
                    <a:pt x="173482" y="765683"/>
                    <a:pt x="860933" y="78232"/>
                    <a:pt x="1708912" y="78232"/>
                  </a:cubicBezTo>
                  <a:lnTo>
                    <a:pt x="1790700" y="78232"/>
                  </a:lnTo>
                  <a:cubicBezTo>
                    <a:pt x="2638679" y="78232"/>
                    <a:pt x="3326130" y="765683"/>
                    <a:pt x="3326130" y="1613662"/>
                  </a:cubicBezTo>
                  <a:lnTo>
                    <a:pt x="3326130" y="221449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77341" y="4628547"/>
            <a:ext cx="1100199" cy="179725"/>
            <a:chOff x="0" y="0"/>
            <a:chExt cx="1466932" cy="2396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5476" y="4628547"/>
            <a:ext cx="1100199" cy="179725"/>
            <a:chOff x="0" y="0"/>
            <a:chExt cx="1466932" cy="2396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8569" y="4612626"/>
            <a:ext cx="3905082" cy="183778"/>
            <a:chOff x="0" y="0"/>
            <a:chExt cx="5206776" cy="245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06746" cy="245110"/>
            </a:xfrm>
            <a:custGeom>
              <a:avLst/>
              <a:gdLst/>
              <a:ahLst/>
              <a:cxnLst/>
              <a:rect l="l" t="t" r="r" b="b"/>
              <a:pathLst>
                <a:path w="5206746" h="245110">
                  <a:moveTo>
                    <a:pt x="0" y="88900"/>
                  </a:moveTo>
                  <a:lnTo>
                    <a:pt x="4910074" y="88900"/>
                  </a:lnTo>
                  <a:lnTo>
                    <a:pt x="4910074" y="0"/>
                  </a:lnTo>
                  <a:lnTo>
                    <a:pt x="5206746" y="122555"/>
                  </a:lnTo>
                  <a:lnTo>
                    <a:pt x="4910074" y="245110"/>
                  </a:lnTo>
                  <a:lnTo>
                    <a:pt x="4910074" y="156210"/>
                  </a:lnTo>
                  <a:lnTo>
                    <a:pt x="0" y="156210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7860" y="4628547"/>
            <a:ext cx="1100199" cy="179725"/>
            <a:chOff x="0" y="0"/>
            <a:chExt cx="1466932" cy="2396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19675" y="4941505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05295" y="4314717"/>
            <a:ext cx="654750" cy="430525"/>
            <a:chOff x="0" y="0"/>
            <a:chExt cx="873000" cy="5740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998" cy="574040"/>
            </a:xfrm>
            <a:custGeom>
              <a:avLst/>
              <a:gdLst/>
              <a:ahLst/>
              <a:cxnLst/>
              <a:rect l="l" t="t" r="r" b="b"/>
              <a:pathLst>
                <a:path w="872998" h="574040">
                  <a:moveTo>
                    <a:pt x="0" y="95631"/>
                  </a:moveTo>
                  <a:cubicBezTo>
                    <a:pt x="0" y="42799"/>
                    <a:pt x="42799" y="0"/>
                    <a:pt x="95631" y="0"/>
                  </a:cubicBezTo>
                  <a:lnTo>
                    <a:pt x="777367" y="0"/>
                  </a:lnTo>
                  <a:cubicBezTo>
                    <a:pt x="830199" y="0"/>
                    <a:pt x="872998" y="42799"/>
                    <a:pt x="872998" y="95631"/>
                  </a:cubicBezTo>
                  <a:lnTo>
                    <a:pt x="872998" y="478409"/>
                  </a:lnTo>
                  <a:cubicBezTo>
                    <a:pt x="872998" y="531241"/>
                    <a:pt x="830199" y="574040"/>
                    <a:pt x="777367" y="574040"/>
                  </a:cubicBezTo>
                  <a:lnTo>
                    <a:pt x="95631" y="574040"/>
                  </a:lnTo>
                  <a:cubicBezTo>
                    <a:pt x="42799" y="574040"/>
                    <a:pt x="0" y="531241"/>
                    <a:pt x="0" y="47840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4"/>
          <p:cNvSpPr/>
          <p:nvPr/>
        </p:nvSpPr>
        <p:spPr>
          <a:xfrm rot="91722">
            <a:off x="9502682" y="4595324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rot="91722">
            <a:off x="9502682" y="4493536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385480" y="4445767"/>
            <a:ext cx="83846" cy="83847"/>
            <a:chOff x="0" y="0"/>
            <a:chExt cx="111795" cy="111795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385480" y="4548587"/>
            <a:ext cx="83846" cy="83847"/>
            <a:chOff x="0" y="0"/>
            <a:chExt cx="111795" cy="111795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87209" y="4270186"/>
            <a:ext cx="290924" cy="79434"/>
            <a:chOff x="0" y="0"/>
            <a:chExt cx="387898" cy="1059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762594" y="4949020"/>
            <a:ext cx="1225989" cy="5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044197" y="4014155"/>
            <a:ext cx="654750" cy="819813"/>
            <a:chOff x="0" y="0"/>
            <a:chExt cx="872999" cy="10930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2998" cy="1093089"/>
            </a:xfrm>
            <a:custGeom>
              <a:avLst/>
              <a:gdLst/>
              <a:ahLst/>
              <a:cxnLst/>
              <a:rect l="l" t="t" r="r" b="b"/>
              <a:pathLst>
                <a:path w="872998" h="1093089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lnTo>
                    <a:pt x="727456" y="0"/>
                  </a:lnTo>
                  <a:cubicBezTo>
                    <a:pt x="807847" y="0"/>
                    <a:pt x="872998" y="65151"/>
                    <a:pt x="872998" y="145542"/>
                  </a:cubicBezTo>
                  <a:lnTo>
                    <a:pt x="872998" y="947547"/>
                  </a:lnTo>
                  <a:cubicBezTo>
                    <a:pt x="872998" y="1027938"/>
                    <a:pt x="807847" y="1093089"/>
                    <a:pt x="727456" y="1093089"/>
                  </a:cubicBezTo>
                  <a:lnTo>
                    <a:pt x="145542" y="1093089"/>
                  </a:lnTo>
                  <a:cubicBezTo>
                    <a:pt x="65151" y="1093089"/>
                    <a:pt x="0" y="1027938"/>
                    <a:pt x="0" y="947547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AutoShape 35"/>
          <p:cNvSpPr/>
          <p:nvPr/>
        </p:nvSpPr>
        <p:spPr>
          <a:xfrm rot="91722">
            <a:off x="4242959" y="4395175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 rot="91722">
            <a:off x="4242958" y="4498340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rot="91722">
            <a:off x="4241583" y="4600129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rot="91722">
            <a:off x="4241583" y="4701917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4124382" y="4350845"/>
            <a:ext cx="83846" cy="83846"/>
            <a:chOff x="0" y="0"/>
            <a:chExt cx="111795" cy="111795"/>
          </a:xfrm>
        </p:grpSpPr>
        <p:sp>
          <p:nvSpPr>
            <p:cNvPr id="40" name="Freeform 4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4124382" y="4451602"/>
            <a:ext cx="83846" cy="83846"/>
            <a:chOff x="0" y="0"/>
            <a:chExt cx="111795" cy="111795"/>
          </a:xfrm>
        </p:grpSpPr>
        <p:sp>
          <p:nvSpPr>
            <p:cNvPr id="42" name="Freeform 4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4124382" y="4555110"/>
            <a:ext cx="83846" cy="83846"/>
            <a:chOff x="0" y="0"/>
            <a:chExt cx="111795" cy="111795"/>
          </a:xfrm>
        </p:grpSpPr>
        <p:sp>
          <p:nvSpPr>
            <p:cNvPr id="44" name="Freeform 4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4124381" y="4657243"/>
            <a:ext cx="83846" cy="83846"/>
            <a:chOff x="0" y="0"/>
            <a:chExt cx="111795" cy="111795"/>
          </a:xfrm>
        </p:grpSpPr>
        <p:sp>
          <p:nvSpPr>
            <p:cNvPr id="46" name="Freeform 46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226111" y="3969630"/>
            <a:ext cx="290924" cy="79434"/>
            <a:chOff x="0" y="0"/>
            <a:chExt cx="387898" cy="105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AutoShape 49"/>
          <p:cNvSpPr/>
          <p:nvPr/>
        </p:nvSpPr>
        <p:spPr>
          <a:xfrm rot="91722">
            <a:off x="4241583" y="4294762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91722">
            <a:off x="4241584" y="4192973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4124382" y="4145204"/>
            <a:ext cx="83846" cy="83846"/>
            <a:chOff x="0" y="0"/>
            <a:chExt cx="111795" cy="111795"/>
          </a:xfrm>
        </p:grpSpPr>
        <p:sp>
          <p:nvSpPr>
            <p:cNvPr id="52" name="Freeform 5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4124382" y="4248025"/>
            <a:ext cx="83846" cy="83846"/>
            <a:chOff x="0" y="0"/>
            <a:chExt cx="111795" cy="111795"/>
          </a:xfrm>
        </p:grpSpPr>
        <p:sp>
          <p:nvSpPr>
            <p:cNvPr id="54" name="Freeform 5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1648114" y="3348253"/>
            <a:ext cx="1225989" cy="656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3232374" y="2657835"/>
            <a:ext cx="996513" cy="996513"/>
            <a:chOff x="0" y="0"/>
            <a:chExt cx="1328684" cy="132868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328674" cy="1328674"/>
            </a:xfrm>
            <a:custGeom>
              <a:avLst/>
              <a:gdLst/>
              <a:ahLst/>
              <a:cxnLst/>
              <a:rect l="l" t="t" r="r" b="b"/>
              <a:pathLst>
                <a:path w="1328674" h="1328674">
                  <a:moveTo>
                    <a:pt x="0" y="664337"/>
                  </a:moveTo>
                  <a:cubicBezTo>
                    <a:pt x="0" y="297434"/>
                    <a:pt x="297434" y="0"/>
                    <a:pt x="664337" y="0"/>
                  </a:cubicBezTo>
                  <a:cubicBezTo>
                    <a:pt x="1031240" y="0"/>
                    <a:pt x="1328674" y="297434"/>
                    <a:pt x="1328674" y="664337"/>
                  </a:cubicBezTo>
                  <a:cubicBezTo>
                    <a:pt x="1328674" y="1031240"/>
                    <a:pt x="1031240" y="1328674"/>
                    <a:pt x="664337" y="1328674"/>
                  </a:cubicBezTo>
                  <a:cubicBezTo>
                    <a:pt x="297434" y="1328674"/>
                    <a:pt x="0" y="1031240"/>
                    <a:pt x="0" y="664337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328684" cy="1328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 rot="3001219">
            <a:off x="12775373" y="2374645"/>
            <a:ext cx="1668578" cy="1875411"/>
            <a:chOff x="0" y="0"/>
            <a:chExt cx="2224770" cy="2500548"/>
          </a:xfrm>
        </p:grpSpPr>
        <p:sp>
          <p:nvSpPr>
            <p:cNvPr id="60" name="Freeform 60"/>
            <p:cNvSpPr/>
            <p:nvPr/>
          </p:nvSpPr>
          <p:spPr>
            <a:xfrm>
              <a:off x="-115316" y="-111125"/>
              <a:ext cx="2462657" cy="2045462"/>
            </a:xfrm>
            <a:custGeom>
              <a:avLst/>
              <a:gdLst/>
              <a:ahLst/>
              <a:cxnLst/>
              <a:rect l="l" t="t" r="r" b="b"/>
              <a:pathLst>
                <a:path w="2462657" h="2045462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cubicBezTo>
                    <a:pt x="2211070" y="1945767"/>
                    <a:pt x="2204847" y="1951228"/>
                    <a:pt x="2197100" y="1953641"/>
                  </a:cubicBezTo>
                  <a:cubicBezTo>
                    <a:pt x="2189353" y="1956054"/>
                    <a:pt x="2181098" y="1955038"/>
                    <a:pt x="2174113" y="1950974"/>
                  </a:cubicBezTo>
                  <a:lnTo>
                    <a:pt x="1213231" y="1386078"/>
                  </a:lnTo>
                  <a:lnTo>
                    <a:pt x="1227709" y="1361440"/>
                  </a:lnTo>
                  <a:lnTo>
                    <a:pt x="1244346" y="1384681"/>
                  </a:lnTo>
                  <a:lnTo>
                    <a:pt x="329184" y="2039112"/>
                  </a:lnTo>
                  <a:cubicBezTo>
                    <a:pt x="322580" y="2043811"/>
                    <a:pt x="314325" y="2045462"/>
                    <a:pt x="306324" y="2043811"/>
                  </a:cubicBezTo>
                  <a:cubicBezTo>
                    <a:pt x="298323" y="2042160"/>
                    <a:pt x="291592" y="2036953"/>
                    <a:pt x="287655" y="2029968"/>
                  </a:cubicBezTo>
                  <a:moveTo>
                    <a:pt x="337439" y="2001901"/>
                  </a:moveTo>
                  <a:lnTo>
                    <a:pt x="312547" y="2015871"/>
                  </a:lnTo>
                  <a:lnTo>
                    <a:pt x="295910" y="1992630"/>
                  </a:lnTo>
                  <a:lnTo>
                    <a:pt x="1211072" y="1338199"/>
                  </a:lnTo>
                  <a:cubicBezTo>
                    <a:pt x="1220216" y="1331595"/>
                    <a:pt x="1232408" y="1331087"/>
                    <a:pt x="1242187" y="1336802"/>
                  </a:cubicBezTo>
                  <a:lnTo>
                    <a:pt x="2203196" y="1901825"/>
                  </a:lnTo>
                  <a:lnTo>
                    <a:pt x="2188718" y="1926463"/>
                  </a:lnTo>
                  <a:lnTo>
                    <a:pt x="2162810" y="1914525"/>
                  </a:lnTo>
                  <a:cubicBezTo>
                    <a:pt x="2401062" y="1399794"/>
                    <a:pt x="2276348" y="767207"/>
                    <a:pt x="1869821" y="414782"/>
                  </a:cubicBezTo>
                  <a:lnTo>
                    <a:pt x="1888490" y="393192"/>
                  </a:lnTo>
                  <a:lnTo>
                    <a:pt x="1869821" y="414782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-115316" y="-111125"/>
              <a:ext cx="2462657" cy="2029841"/>
            </a:xfrm>
            <a:custGeom>
              <a:avLst/>
              <a:gdLst/>
              <a:ahLst/>
              <a:cxnLst/>
              <a:rect l="l" t="t" r="r" b="b"/>
              <a:pathLst>
                <a:path w="2462657" h="2029841">
                  <a:moveTo>
                    <a:pt x="287655" y="2029841"/>
                  </a:moveTo>
                  <a:cubicBezTo>
                    <a:pt x="0" y="1518793"/>
                    <a:pt x="78867" y="848741"/>
                    <a:pt x="476250" y="439420"/>
                  </a:cubicBezTo>
                  <a:cubicBezTo>
                    <a:pt x="874776" y="29083"/>
                    <a:pt x="1478788" y="0"/>
                    <a:pt x="1907159" y="371475"/>
                  </a:cubicBezTo>
                  <a:cubicBezTo>
                    <a:pt x="2334260" y="741807"/>
                    <a:pt x="2462657" y="1402080"/>
                    <a:pt x="2214499" y="1938401"/>
                  </a:cubicBezTo>
                  <a:lnTo>
                    <a:pt x="2162683" y="1914398"/>
                  </a:lnTo>
                  <a:cubicBezTo>
                    <a:pt x="2400935" y="1399667"/>
                    <a:pt x="2276221" y="767080"/>
                    <a:pt x="1869694" y="414655"/>
                  </a:cubicBezTo>
                  <a:lnTo>
                    <a:pt x="1888363" y="393065"/>
                  </a:lnTo>
                  <a:lnTo>
                    <a:pt x="1869694" y="414655"/>
                  </a:lnTo>
                  <a:cubicBezTo>
                    <a:pt x="1464691" y="63373"/>
                    <a:pt x="895096" y="90297"/>
                    <a:pt x="517271" y="479298"/>
                  </a:cubicBezTo>
                  <a:lnTo>
                    <a:pt x="496824" y="459359"/>
                  </a:lnTo>
                  <a:lnTo>
                    <a:pt x="517271" y="479298"/>
                  </a:lnTo>
                  <a:cubicBezTo>
                    <a:pt x="138176" y="869569"/>
                    <a:pt x="61722" y="1511935"/>
                    <a:pt x="337439" y="2001774"/>
                  </a:cubicBez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427774" y="4145933"/>
            <a:ext cx="1236690" cy="1052730"/>
            <a:chOff x="0" y="0"/>
            <a:chExt cx="1648920" cy="14036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8968" cy="1403604"/>
            </a:xfrm>
            <a:custGeom>
              <a:avLst/>
              <a:gdLst/>
              <a:ahLst/>
              <a:cxnLst/>
              <a:rect l="l" t="t" r="r" b="b"/>
              <a:pathLst>
                <a:path w="1648968" h="1403604">
                  <a:moveTo>
                    <a:pt x="0" y="701802"/>
                  </a:moveTo>
                  <a:cubicBezTo>
                    <a:pt x="0" y="314198"/>
                    <a:pt x="369062" y="0"/>
                    <a:pt x="824484" y="0"/>
                  </a:cubicBezTo>
                  <a:cubicBezTo>
                    <a:pt x="1279906" y="0"/>
                    <a:pt x="1648968" y="314198"/>
                    <a:pt x="1648968" y="701802"/>
                  </a:cubicBezTo>
                  <a:cubicBezTo>
                    <a:pt x="1648968" y="1089406"/>
                    <a:pt x="1279906" y="1403604"/>
                    <a:pt x="824484" y="1403604"/>
                  </a:cubicBezTo>
                  <a:cubicBezTo>
                    <a:pt x="369062" y="1403604"/>
                    <a:pt x="0" y="1089406"/>
                    <a:pt x="0" y="70180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19050"/>
              <a:ext cx="1648920" cy="142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4051998" y="2552090"/>
            <a:ext cx="1225989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5936758" y="4607080"/>
            <a:ext cx="1912614" cy="201192"/>
            <a:chOff x="0" y="0"/>
            <a:chExt cx="2550152" cy="26825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6339016" y="4140592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6066734" y="2690090"/>
            <a:ext cx="1941932" cy="866732"/>
            <a:chOff x="0" y="0"/>
            <a:chExt cx="2589242" cy="115564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4346226" y="3165252"/>
            <a:ext cx="1587926" cy="513276"/>
            <a:chOff x="0" y="0"/>
            <a:chExt cx="2117234" cy="6843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117217" cy="684403"/>
            </a:xfrm>
            <a:custGeom>
              <a:avLst/>
              <a:gdLst/>
              <a:ahLst/>
              <a:cxnLst/>
              <a:rect l="l" t="t" r="r" b="b"/>
              <a:pathLst>
                <a:path w="2117217" h="684403">
                  <a:moveTo>
                    <a:pt x="0" y="684403"/>
                  </a:moveTo>
                  <a:lnTo>
                    <a:pt x="0" y="319405"/>
                  </a:lnTo>
                  <a:cubicBezTo>
                    <a:pt x="0" y="183896"/>
                    <a:pt x="109855" y="74041"/>
                    <a:pt x="245364" y="74041"/>
                  </a:cubicBezTo>
                  <a:lnTo>
                    <a:pt x="1775079" y="74041"/>
                  </a:lnTo>
                  <a:lnTo>
                    <a:pt x="1775079" y="0"/>
                  </a:lnTo>
                  <a:lnTo>
                    <a:pt x="2117217" y="108077"/>
                  </a:lnTo>
                  <a:lnTo>
                    <a:pt x="1775079" y="216154"/>
                  </a:lnTo>
                  <a:lnTo>
                    <a:pt x="1775079" y="142113"/>
                  </a:lnTo>
                  <a:lnTo>
                    <a:pt x="245364" y="142113"/>
                  </a:lnTo>
                  <a:cubicBezTo>
                    <a:pt x="147447" y="142113"/>
                    <a:pt x="68072" y="221488"/>
                    <a:pt x="68072" y="319405"/>
                  </a:cubicBezTo>
                  <a:lnTo>
                    <a:pt x="68072" y="684403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6888934" y="3657738"/>
            <a:ext cx="317189" cy="179725"/>
            <a:chOff x="0" y="0"/>
            <a:chExt cx="422918" cy="23963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6010026" y="5806143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Customers Feedback</a:t>
            </a:r>
          </a:p>
        </p:txBody>
      </p:sp>
      <p:grpSp>
        <p:nvGrpSpPr>
          <p:cNvPr id="77" name="Group 77"/>
          <p:cNvGrpSpPr/>
          <p:nvPr/>
        </p:nvGrpSpPr>
        <p:grpSpPr>
          <a:xfrm rot="-9397906">
            <a:off x="4899340" y="5635900"/>
            <a:ext cx="1057748" cy="195405"/>
            <a:chOff x="0" y="0"/>
            <a:chExt cx="1410330" cy="26054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337088" y="6914292"/>
            <a:ext cx="1941931" cy="866732"/>
            <a:chOff x="0" y="0"/>
            <a:chExt cx="2589242" cy="115564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3960574" y="8046641"/>
            <a:ext cx="2238309" cy="866732"/>
            <a:chOff x="0" y="0"/>
            <a:chExt cx="2984412" cy="115564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14678950" y="5583777"/>
            <a:ext cx="735648" cy="209894"/>
            <a:chOff x="0" y="0"/>
            <a:chExt cx="980864" cy="2798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6354156" y="8412441"/>
            <a:ext cx="1573972" cy="201192"/>
            <a:chOff x="0" y="0"/>
            <a:chExt cx="2098630" cy="268256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6243560" y="8092341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Block Diagram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3960574" y="6204840"/>
            <a:ext cx="2238309" cy="866732"/>
            <a:chOff x="0" y="0"/>
            <a:chExt cx="2984412" cy="115564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14678950" y="7433331"/>
            <a:ext cx="735648" cy="209894"/>
            <a:chOff x="0" y="0"/>
            <a:chExt cx="980864" cy="279858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 rot="7295926">
            <a:off x="8429679" y="6019200"/>
            <a:ext cx="1057748" cy="195405"/>
            <a:chOff x="0" y="0"/>
            <a:chExt cx="1410330" cy="26054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9167420" y="7242804"/>
            <a:ext cx="1026873" cy="209709"/>
            <a:chOff x="0" y="0"/>
            <a:chExt cx="1369164" cy="279612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" name="Group 102"/>
          <p:cNvGrpSpPr/>
          <p:nvPr/>
        </p:nvGrpSpPr>
        <p:grpSpPr>
          <a:xfrm rot="-7729282">
            <a:off x="9808215" y="6005955"/>
            <a:ext cx="1057748" cy="195405"/>
            <a:chOff x="0" y="0"/>
            <a:chExt cx="1410330" cy="26054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1410335" cy="260477"/>
            </a:xfrm>
            <a:custGeom>
              <a:avLst/>
              <a:gdLst/>
              <a:ahLst/>
              <a:cxnLst/>
              <a:rect l="l" t="t" r="r" b="b"/>
              <a:pathLst>
                <a:path w="1410335" h="260477">
                  <a:moveTo>
                    <a:pt x="0" y="94615"/>
                  </a:moveTo>
                  <a:lnTo>
                    <a:pt x="1094867" y="94615"/>
                  </a:lnTo>
                  <a:lnTo>
                    <a:pt x="1094867" y="0"/>
                  </a:lnTo>
                  <a:lnTo>
                    <a:pt x="1410335" y="130302"/>
                  </a:lnTo>
                  <a:lnTo>
                    <a:pt x="1094867" y="260477"/>
                  </a:lnTo>
                  <a:lnTo>
                    <a:pt x="1094867" y="165989"/>
                  </a:lnTo>
                  <a:lnTo>
                    <a:pt x="0" y="165989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1385985" y="7845979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388265" y="8360631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370289" y="8959072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100% ready made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675358" y="7782287"/>
            <a:ext cx="654751" cy="412870"/>
            <a:chOff x="0" y="0"/>
            <a:chExt cx="873002" cy="550494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675360" y="8315877"/>
            <a:ext cx="654752" cy="412870"/>
            <a:chOff x="0" y="0"/>
            <a:chExt cx="873002" cy="550494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649737" y="8883118"/>
            <a:ext cx="654752" cy="412870"/>
            <a:chOff x="0" y="0"/>
            <a:chExt cx="873002" cy="550494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7956782" y="6744884"/>
            <a:ext cx="1026873" cy="1026873"/>
            <a:chOff x="0" y="0"/>
            <a:chExt cx="1369164" cy="1369164"/>
          </a:xfrm>
        </p:grpSpPr>
        <p:sp>
          <p:nvSpPr>
            <p:cNvPr id="114" name="Freeform 114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15"/>
          <p:cNvGrpSpPr>
            <a:grpSpLocks noChangeAspect="1"/>
          </p:cNvGrpSpPr>
          <p:nvPr/>
        </p:nvGrpSpPr>
        <p:grpSpPr>
          <a:xfrm>
            <a:off x="73508" y="2925076"/>
            <a:ext cx="17869554" cy="4436847"/>
            <a:chOff x="0" y="0"/>
            <a:chExt cx="23826072" cy="5915796"/>
          </a:xfrm>
        </p:grpSpPr>
        <p:sp>
          <p:nvSpPr>
            <p:cNvPr id="116" name="Freeform 116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-1359291" y="778930"/>
            <a:ext cx="102092760" cy="8916654"/>
            <a:chOff x="0" y="0"/>
            <a:chExt cx="136123680" cy="11888872"/>
          </a:xfrm>
          <a:solidFill>
            <a:srgbClr val="323F4F"/>
          </a:solidFill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0790998" y="1780682"/>
            <a:ext cx="1312354" cy="1643200"/>
            <a:chOff x="0" y="0"/>
            <a:chExt cx="1749806" cy="2190934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AutoShape 121"/>
          <p:cNvSpPr/>
          <p:nvPr/>
        </p:nvSpPr>
        <p:spPr>
          <a:xfrm rot="91721">
            <a:off x="11189390" y="254438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2" name="AutoShape 122"/>
          <p:cNvSpPr/>
          <p:nvPr/>
        </p:nvSpPr>
        <p:spPr>
          <a:xfrm rot="91721">
            <a:off x="11189388" y="275116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3" name="AutoShape 123"/>
          <p:cNvSpPr/>
          <p:nvPr/>
        </p:nvSpPr>
        <p:spPr>
          <a:xfrm rot="91721">
            <a:off x="11186631" y="295518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4" name="AutoShape 124"/>
          <p:cNvSpPr/>
          <p:nvPr/>
        </p:nvSpPr>
        <p:spPr>
          <a:xfrm rot="91721">
            <a:off x="11186631" y="315920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5" name="Group 125"/>
          <p:cNvGrpSpPr>
            <a:grpSpLocks noChangeAspect="1"/>
          </p:cNvGrpSpPr>
          <p:nvPr/>
        </p:nvGrpSpPr>
        <p:grpSpPr>
          <a:xfrm>
            <a:off x="10951719" y="2455530"/>
            <a:ext cx="168058" cy="168058"/>
            <a:chOff x="0" y="0"/>
            <a:chExt cx="224078" cy="224078"/>
          </a:xfrm>
        </p:grpSpPr>
        <p:sp>
          <p:nvSpPr>
            <p:cNvPr id="126" name="Freeform 126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7" name="Group 127"/>
          <p:cNvGrpSpPr>
            <a:grpSpLocks noChangeAspect="1"/>
          </p:cNvGrpSpPr>
          <p:nvPr/>
        </p:nvGrpSpPr>
        <p:grpSpPr>
          <a:xfrm>
            <a:off x="10951719" y="2657484"/>
            <a:ext cx="168058" cy="168058"/>
            <a:chOff x="0" y="0"/>
            <a:chExt cx="224078" cy="224078"/>
          </a:xfrm>
        </p:grpSpPr>
        <p:sp>
          <p:nvSpPr>
            <p:cNvPr id="128" name="Freeform 12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129"/>
          <p:cNvGrpSpPr>
            <a:grpSpLocks noChangeAspect="1"/>
          </p:cNvGrpSpPr>
          <p:nvPr/>
        </p:nvGrpSpPr>
        <p:grpSpPr>
          <a:xfrm>
            <a:off x="10951719" y="2864950"/>
            <a:ext cx="168058" cy="168058"/>
            <a:chOff x="0" y="0"/>
            <a:chExt cx="224078" cy="224078"/>
          </a:xfrm>
        </p:grpSpPr>
        <p:sp>
          <p:nvSpPr>
            <p:cNvPr id="130" name="Freeform 13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1" name="Group 131"/>
          <p:cNvGrpSpPr>
            <a:grpSpLocks noChangeAspect="1"/>
          </p:cNvGrpSpPr>
          <p:nvPr/>
        </p:nvGrpSpPr>
        <p:grpSpPr>
          <a:xfrm>
            <a:off x="10951716" y="3069662"/>
            <a:ext cx="168058" cy="168058"/>
            <a:chOff x="0" y="0"/>
            <a:chExt cx="224078" cy="224078"/>
          </a:xfrm>
        </p:grpSpPr>
        <p:sp>
          <p:nvSpPr>
            <p:cNvPr id="132" name="Freeform 13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11155620" y="1691438"/>
            <a:ext cx="583116" cy="159214"/>
            <a:chOff x="0" y="0"/>
            <a:chExt cx="777488" cy="212286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5" name="AutoShape 135"/>
          <p:cNvSpPr/>
          <p:nvPr/>
        </p:nvSpPr>
        <p:spPr>
          <a:xfrm rot="91721">
            <a:off x="11186631" y="2343119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" name="AutoShape 136"/>
          <p:cNvSpPr/>
          <p:nvPr/>
        </p:nvSpPr>
        <p:spPr>
          <a:xfrm rot="91721">
            <a:off x="11186633" y="213909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7" name="Group 137"/>
          <p:cNvGrpSpPr>
            <a:grpSpLocks noChangeAspect="1"/>
          </p:cNvGrpSpPr>
          <p:nvPr/>
        </p:nvGrpSpPr>
        <p:grpSpPr>
          <a:xfrm>
            <a:off x="10951719" y="2043351"/>
            <a:ext cx="168058" cy="168059"/>
            <a:chOff x="0" y="0"/>
            <a:chExt cx="224078" cy="224078"/>
          </a:xfrm>
        </p:grpSpPr>
        <p:sp>
          <p:nvSpPr>
            <p:cNvPr id="138" name="Freeform 138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9" name="Group 139"/>
          <p:cNvGrpSpPr>
            <a:grpSpLocks noChangeAspect="1"/>
          </p:cNvGrpSpPr>
          <p:nvPr/>
        </p:nvGrpSpPr>
        <p:grpSpPr>
          <a:xfrm>
            <a:off x="10951719" y="2249441"/>
            <a:ext cx="168058" cy="168059"/>
            <a:chOff x="0" y="0"/>
            <a:chExt cx="224078" cy="224078"/>
          </a:xfrm>
        </p:grpSpPr>
        <p:sp>
          <p:nvSpPr>
            <p:cNvPr id="140" name="Freeform 14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TextBox 141"/>
          <p:cNvSpPr txBox="1"/>
          <p:nvPr/>
        </p:nvSpPr>
        <p:spPr>
          <a:xfrm>
            <a:off x="3924550" y="671664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2602543" y="671664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3924550" y="7584259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2602543" y="7584259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3816780" y="1256965"/>
            <a:ext cx="5577868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146" name="Group 146"/>
          <p:cNvGrpSpPr/>
          <p:nvPr/>
        </p:nvGrpSpPr>
        <p:grpSpPr>
          <a:xfrm rot="5400000">
            <a:off x="6107716" y="2379626"/>
            <a:ext cx="635760" cy="360234"/>
            <a:chOff x="0" y="0"/>
            <a:chExt cx="847680" cy="480312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4697450" y="3002956"/>
            <a:ext cx="3892329" cy="1737242"/>
            <a:chOff x="0" y="0"/>
            <a:chExt cx="5189772" cy="2316322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TextBox 15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9486073" y="3858418"/>
            <a:ext cx="2205197" cy="360235"/>
            <a:chOff x="0" y="0"/>
            <a:chExt cx="2940262" cy="480314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" name="TextBox 153"/>
          <p:cNvSpPr txBox="1"/>
          <p:nvPr/>
        </p:nvSpPr>
        <p:spPr>
          <a:xfrm>
            <a:off x="21365406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22021664" y="3469654"/>
            <a:ext cx="1312355" cy="1643200"/>
            <a:chOff x="0" y="0"/>
            <a:chExt cx="1749806" cy="2190934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" name="AutoShape 156"/>
          <p:cNvSpPr/>
          <p:nvPr/>
        </p:nvSpPr>
        <p:spPr>
          <a:xfrm rot="91721">
            <a:off x="22420055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7" name="AutoShape 157"/>
          <p:cNvSpPr/>
          <p:nvPr/>
        </p:nvSpPr>
        <p:spPr>
          <a:xfrm rot="91721">
            <a:off x="2242005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8" name="AutoShape 158"/>
          <p:cNvSpPr/>
          <p:nvPr/>
        </p:nvSpPr>
        <p:spPr>
          <a:xfrm rot="91721">
            <a:off x="22417296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9" name="AutoShape 159"/>
          <p:cNvSpPr/>
          <p:nvPr/>
        </p:nvSpPr>
        <p:spPr>
          <a:xfrm rot="91721">
            <a:off x="22417296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0" name="Group 160"/>
          <p:cNvGrpSpPr>
            <a:grpSpLocks noChangeAspect="1"/>
          </p:cNvGrpSpPr>
          <p:nvPr/>
        </p:nvGrpSpPr>
        <p:grpSpPr>
          <a:xfrm>
            <a:off x="22182384" y="4144503"/>
            <a:ext cx="168059" cy="168058"/>
            <a:chOff x="0" y="0"/>
            <a:chExt cx="224078" cy="224078"/>
          </a:xfrm>
        </p:grpSpPr>
        <p:sp>
          <p:nvSpPr>
            <p:cNvPr id="161" name="Freeform 161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2" name="Group 162"/>
          <p:cNvGrpSpPr>
            <a:grpSpLocks noChangeAspect="1"/>
          </p:cNvGrpSpPr>
          <p:nvPr/>
        </p:nvGrpSpPr>
        <p:grpSpPr>
          <a:xfrm>
            <a:off x="22182384" y="4346457"/>
            <a:ext cx="168059" cy="168058"/>
            <a:chOff x="0" y="0"/>
            <a:chExt cx="224078" cy="224078"/>
          </a:xfrm>
        </p:grpSpPr>
        <p:sp>
          <p:nvSpPr>
            <p:cNvPr id="163" name="Freeform 16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4" name="Group 164"/>
          <p:cNvGrpSpPr>
            <a:grpSpLocks noChangeAspect="1"/>
          </p:cNvGrpSpPr>
          <p:nvPr/>
        </p:nvGrpSpPr>
        <p:grpSpPr>
          <a:xfrm>
            <a:off x="22182384" y="4553924"/>
            <a:ext cx="168059" cy="168058"/>
            <a:chOff x="0" y="0"/>
            <a:chExt cx="224078" cy="224078"/>
          </a:xfrm>
        </p:grpSpPr>
        <p:sp>
          <p:nvSpPr>
            <p:cNvPr id="165" name="Freeform 16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" name="Group 166"/>
          <p:cNvGrpSpPr>
            <a:grpSpLocks noChangeAspect="1"/>
          </p:cNvGrpSpPr>
          <p:nvPr/>
        </p:nvGrpSpPr>
        <p:grpSpPr>
          <a:xfrm>
            <a:off x="22182381" y="4758634"/>
            <a:ext cx="168059" cy="168058"/>
            <a:chOff x="0" y="0"/>
            <a:chExt cx="224078" cy="224078"/>
          </a:xfrm>
        </p:grpSpPr>
        <p:sp>
          <p:nvSpPr>
            <p:cNvPr id="167" name="Freeform 16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22386285" y="3380410"/>
            <a:ext cx="583116" cy="159214"/>
            <a:chOff x="0" y="0"/>
            <a:chExt cx="777488" cy="212286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" name="AutoShape 170"/>
          <p:cNvSpPr/>
          <p:nvPr/>
        </p:nvSpPr>
        <p:spPr>
          <a:xfrm rot="91721">
            <a:off x="22417296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1" name="AutoShape 171"/>
          <p:cNvSpPr/>
          <p:nvPr/>
        </p:nvSpPr>
        <p:spPr>
          <a:xfrm rot="91721">
            <a:off x="22417298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2" name="Group 172"/>
          <p:cNvGrpSpPr>
            <a:grpSpLocks noChangeAspect="1"/>
          </p:cNvGrpSpPr>
          <p:nvPr/>
        </p:nvGrpSpPr>
        <p:grpSpPr>
          <a:xfrm>
            <a:off x="22182384" y="3732324"/>
            <a:ext cx="168059" cy="168058"/>
            <a:chOff x="0" y="0"/>
            <a:chExt cx="224078" cy="224078"/>
          </a:xfrm>
        </p:grpSpPr>
        <p:sp>
          <p:nvSpPr>
            <p:cNvPr id="173" name="Freeform 17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" name="Group 174"/>
          <p:cNvGrpSpPr>
            <a:grpSpLocks noChangeAspect="1"/>
          </p:cNvGrpSpPr>
          <p:nvPr/>
        </p:nvGrpSpPr>
        <p:grpSpPr>
          <a:xfrm>
            <a:off x="22182384" y="3938413"/>
            <a:ext cx="168059" cy="168058"/>
            <a:chOff x="0" y="0"/>
            <a:chExt cx="224078" cy="224078"/>
          </a:xfrm>
        </p:grpSpPr>
        <p:sp>
          <p:nvSpPr>
            <p:cNvPr id="175" name="Freeform 17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6" name="TextBox 176"/>
          <p:cNvSpPr txBox="1"/>
          <p:nvPr/>
        </p:nvSpPr>
        <p:spPr>
          <a:xfrm>
            <a:off x="21105021" y="9963769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19783014" y="9963769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21105021" y="11070886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19783014" y="11070886"/>
            <a:ext cx="1368473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80" name="Group 180"/>
          <p:cNvGrpSpPr/>
          <p:nvPr/>
        </p:nvGrpSpPr>
        <p:grpSpPr>
          <a:xfrm>
            <a:off x="26748278" y="3656025"/>
            <a:ext cx="2517936" cy="2517936"/>
            <a:chOff x="0" y="0"/>
            <a:chExt cx="3357248" cy="3357248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TextBox 182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24077984" y="4734879"/>
            <a:ext cx="2205196" cy="360235"/>
            <a:chOff x="0" y="0"/>
            <a:chExt cx="2940262" cy="480314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26061081" y="1058565"/>
            <a:ext cx="3892329" cy="1737242"/>
            <a:chOff x="0" y="0"/>
            <a:chExt cx="5189772" cy="2316322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TextBox 187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188" name="Group 188"/>
          <p:cNvGrpSpPr/>
          <p:nvPr/>
        </p:nvGrpSpPr>
        <p:grpSpPr>
          <a:xfrm rot="5400000">
            <a:off x="27709068" y="2998082"/>
            <a:ext cx="635760" cy="360234"/>
            <a:chOff x="0" y="0"/>
            <a:chExt cx="847680" cy="480312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0" name="TextBox 190"/>
          <p:cNvSpPr txBox="1"/>
          <p:nvPr/>
        </p:nvSpPr>
        <p:spPr>
          <a:xfrm>
            <a:off x="22602099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37833806" y="7263693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36511798" y="7263693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37833806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36511798" y="837081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41627844" y="2264256"/>
            <a:ext cx="2205196" cy="360236"/>
            <a:chOff x="0" y="0"/>
            <a:chExt cx="2940262" cy="480314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" name="TextBox 197"/>
          <p:cNvSpPr txBox="1"/>
          <p:nvPr/>
        </p:nvSpPr>
        <p:spPr>
          <a:xfrm>
            <a:off x="43784542" y="283611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198" name="Group 198"/>
          <p:cNvGrpSpPr/>
          <p:nvPr/>
        </p:nvGrpSpPr>
        <p:grpSpPr>
          <a:xfrm>
            <a:off x="44448852" y="1635228"/>
            <a:ext cx="1312354" cy="862929"/>
            <a:chOff x="0" y="0"/>
            <a:chExt cx="1749806" cy="1150571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0" name="AutoShape 200"/>
          <p:cNvSpPr/>
          <p:nvPr/>
        </p:nvSpPr>
        <p:spPr>
          <a:xfrm rot="91722">
            <a:off x="44844485" y="219766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1" name="AutoShape 201"/>
          <p:cNvSpPr/>
          <p:nvPr/>
        </p:nvSpPr>
        <p:spPr>
          <a:xfrm rot="91722">
            <a:off x="44844485" y="199364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roup 202"/>
          <p:cNvGrpSpPr>
            <a:grpSpLocks noChangeAspect="1"/>
          </p:cNvGrpSpPr>
          <p:nvPr/>
        </p:nvGrpSpPr>
        <p:grpSpPr>
          <a:xfrm>
            <a:off x="44609571" y="1897896"/>
            <a:ext cx="168059" cy="168059"/>
            <a:chOff x="0" y="0"/>
            <a:chExt cx="224078" cy="224078"/>
          </a:xfrm>
        </p:grpSpPr>
        <p:sp>
          <p:nvSpPr>
            <p:cNvPr id="203" name="Freeform 20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4" name="Group 204"/>
          <p:cNvGrpSpPr>
            <a:grpSpLocks noChangeAspect="1"/>
          </p:cNvGrpSpPr>
          <p:nvPr/>
        </p:nvGrpSpPr>
        <p:grpSpPr>
          <a:xfrm>
            <a:off x="44609571" y="2103986"/>
            <a:ext cx="168059" cy="168059"/>
            <a:chOff x="0" y="0"/>
            <a:chExt cx="224078" cy="224078"/>
          </a:xfrm>
        </p:grpSpPr>
        <p:sp>
          <p:nvSpPr>
            <p:cNvPr id="205" name="Freeform 20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44813472" y="1545970"/>
            <a:ext cx="583116" cy="159215"/>
            <a:chOff x="0" y="0"/>
            <a:chExt cx="777488" cy="212286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43154934" y="4976646"/>
            <a:ext cx="3892329" cy="1737242"/>
            <a:chOff x="0" y="0"/>
            <a:chExt cx="5189772" cy="2316322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TextBox 21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211" name="Group 211"/>
          <p:cNvGrpSpPr/>
          <p:nvPr/>
        </p:nvGrpSpPr>
        <p:grpSpPr>
          <a:xfrm rot="3001219">
            <a:off x="44988730" y="3373170"/>
            <a:ext cx="1694222" cy="1898864"/>
            <a:chOff x="0" y="0"/>
            <a:chExt cx="2258962" cy="2531818"/>
          </a:xfrm>
        </p:grpSpPr>
        <p:sp>
          <p:nvSpPr>
            <p:cNvPr id="212" name="Freeform 212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13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214"/>
          <p:cNvGrpSpPr/>
          <p:nvPr/>
        </p:nvGrpSpPr>
        <p:grpSpPr>
          <a:xfrm rot="-6846651">
            <a:off x="43581208" y="3140586"/>
            <a:ext cx="1686423" cy="1890072"/>
            <a:chOff x="0" y="0"/>
            <a:chExt cx="2248564" cy="2520096"/>
          </a:xfrm>
        </p:grpSpPr>
        <p:sp>
          <p:nvSpPr>
            <p:cNvPr id="215" name="Freeform 215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16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12334005" y="1412767"/>
            <a:ext cx="4028492" cy="5044077"/>
            <a:chOff x="0" y="0"/>
            <a:chExt cx="5371322" cy="6725436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5371338" cy="6725412"/>
            </a:xfrm>
            <a:custGeom>
              <a:avLst/>
              <a:gdLst/>
              <a:ahLst/>
              <a:cxnLst/>
              <a:rect l="l" t="t" r="r" b="b"/>
              <a:pathLst>
                <a:path w="5371338" h="6725412">
                  <a:moveTo>
                    <a:pt x="0" y="895223"/>
                  </a:moveTo>
                  <a:cubicBezTo>
                    <a:pt x="0" y="400812"/>
                    <a:pt x="400812" y="0"/>
                    <a:pt x="895223" y="0"/>
                  </a:cubicBezTo>
                  <a:lnTo>
                    <a:pt x="4476115" y="0"/>
                  </a:lnTo>
                  <a:cubicBezTo>
                    <a:pt x="4970526" y="0"/>
                    <a:pt x="5371338" y="400812"/>
                    <a:pt x="5371338" y="895223"/>
                  </a:cubicBezTo>
                  <a:lnTo>
                    <a:pt x="5371338" y="5830189"/>
                  </a:lnTo>
                  <a:cubicBezTo>
                    <a:pt x="5371338" y="6324600"/>
                    <a:pt x="4970526" y="6725412"/>
                    <a:pt x="4476115" y="6725412"/>
                  </a:cubicBezTo>
                  <a:lnTo>
                    <a:pt x="895223" y="6725412"/>
                  </a:lnTo>
                  <a:cubicBezTo>
                    <a:pt x="400812" y="6725412"/>
                    <a:pt x="0" y="6324600"/>
                    <a:pt x="0" y="58301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AutoShape 219"/>
          <p:cNvSpPr/>
          <p:nvPr/>
        </p:nvSpPr>
        <p:spPr>
          <a:xfrm rot="91721">
            <a:off x="13556934" y="375707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0" name="AutoShape 220"/>
          <p:cNvSpPr/>
          <p:nvPr/>
        </p:nvSpPr>
        <p:spPr>
          <a:xfrm rot="91721">
            <a:off x="13556929" y="4391819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1" name="AutoShape 221"/>
          <p:cNvSpPr/>
          <p:nvPr/>
        </p:nvSpPr>
        <p:spPr>
          <a:xfrm rot="91721">
            <a:off x="13548466" y="5018100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2" name="AutoShape 222"/>
          <p:cNvSpPr/>
          <p:nvPr/>
        </p:nvSpPr>
        <p:spPr>
          <a:xfrm rot="91721">
            <a:off x="13548466" y="5644376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3" name="Group 223"/>
          <p:cNvGrpSpPr>
            <a:grpSpLocks noChangeAspect="1"/>
          </p:cNvGrpSpPr>
          <p:nvPr/>
        </p:nvGrpSpPr>
        <p:grpSpPr>
          <a:xfrm>
            <a:off x="12827363" y="3484327"/>
            <a:ext cx="515884" cy="515884"/>
            <a:chOff x="0" y="0"/>
            <a:chExt cx="687845" cy="687845"/>
          </a:xfrm>
        </p:grpSpPr>
        <p:sp>
          <p:nvSpPr>
            <p:cNvPr id="224" name="Freeform 224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" name="Group 225"/>
          <p:cNvGrpSpPr>
            <a:grpSpLocks noChangeAspect="1"/>
          </p:cNvGrpSpPr>
          <p:nvPr/>
        </p:nvGrpSpPr>
        <p:grpSpPr>
          <a:xfrm>
            <a:off x="12827363" y="4104258"/>
            <a:ext cx="515884" cy="515884"/>
            <a:chOff x="0" y="0"/>
            <a:chExt cx="687845" cy="687845"/>
          </a:xfrm>
        </p:grpSpPr>
        <p:sp>
          <p:nvSpPr>
            <p:cNvPr id="226" name="Freeform 22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7" name="Group 227"/>
          <p:cNvGrpSpPr>
            <a:grpSpLocks noChangeAspect="1"/>
          </p:cNvGrpSpPr>
          <p:nvPr/>
        </p:nvGrpSpPr>
        <p:grpSpPr>
          <a:xfrm>
            <a:off x="12827363" y="4741111"/>
            <a:ext cx="515884" cy="515884"/>
            <a:chOff x="0" y="0"/>
            <a:chExt cx="687845" cy="687845"/>
          </a:xfrm>
        </p:grpSpPr>
        <p:sp>
          <p:nvSpPr>
            <p:cNvPr id="228" name="Freeform 22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9" name="Group 229"/>
          <p:cNvGrpSpPr>
            <a:grpSpLocks noChangeAspect="1"/>
          </p:cNvGrpSpPr>
          <p:nvPr/>
        </p:nvGrpSpPr>
        <p:grpSpPr>
          <a:xfrm>
            <a:off x="12827354" y="5369506"/>
            <a:ext cx="515884" cy="515884"/>
            <a:chOff x="0" y="0"/>
            <a:chExt cx="687845" cy="687845"/>
          </a:xfrm>
        </p:grpSpPr>
        <p:sp>
          <p:nvSpPr>
            <p:cNvPr id="230" name="Freeform 23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13453272" y="1138818"/>
            <a:ext cx="1789972" cy="488735"/>
            <a:chOff x="0" y="0"/>
            <a:chExt cx="2386629" cy="651647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2386711" cy="651764"/>
            </a:xfrm>
            <a:custGeom>
              <a:avLst/>
              <a:gdLst/>
              <a:ahLst/>
              <a:cxnLst/>
              <a:rect l="l" t="t" r="r" b="b"/>
              <a:pathLst>
                <a:path w="2386711" h="651764">
                  <a:moveTo>
                    <a:pt x="218694" y="0"/>
                  </a:moveTo>
                  <a:lnTo>
                    <a:pt x="2168017" y="0"/>
                  </a:lnTo>
                  <a:cubicBezTo>
                    <a:pt x="2288794" y="0"/>
                    <a:pt x="2386711" y="97917"/>
                    <a:pt x="2386711" y="218694"/>
                  </a:cubicBezTo>
                  <a:lnTo>
                    <a:pt x="2386711" y="651764"/>
                  </a:lnTo>
                  <a:lnTo>
                    <a:pt x="0" y="651764"/>
                  </a:lnTo>
                  <a:lnTo>
                    <a:pt x="0" y="218694"/>
                  </a:lnTo>
                  <a:cubicBezTo>
                    <a:pt x="0" y="97917"/>
                    <a:pt x="97917" y="0"/>
                    <a:pt x="21869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3" name="AutoShape 233"/>
          <p:cNvSpPr/>
          <p:nvPr/>
        </p:nvSpPr>
        <p:spPr>
          <a:xfrm rot="91721">
            <a:off x="13548466" y="3139261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4" name="AutoShape 234"/>
          <p:cNvSpPr/>
          <p:nvPr/>
        </p:nvSpPr>
        <p:spPr>
          <a:xfrm rot="91721">
            <a:off x="13548471" y="251298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5" name="Group 235"/>
          <p:cNvGrpSpPr>
            <a:grpSpLocks noChangeAspect="1"/>
          </p:cNvGrpSpPr>
          <p:nvPr/>
        </p:nvGrpSpPr>
        <p:grpSpPr>
          <a:xfrm>
            <a:off x="12827363" y="2219075"/>
            <a:ext cx="515884" cy="515884"/>
            <a:chOff x="0" y="0"/>
            <a:chExt cx="687845" cy="687845"/>
          </a:xfrm>
        </p:grpSpPr>
        <p:sp>
          <p:nvSpPr>
            <p:cNvPr id="236" name="Freeform 23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7" name="Group 237"/>
          <p:cNvGrpSpPr>
            <a:grpSpLocks noChangeAspect="1"/>
          </p:cNvGrpSpPr>
          <p:nvPr/>
        </p:nvGrpSpPr>
        <p:grpSpPr>
          <a:xfrm>
            <a:off x="12827363" y="2851701"/>
            <a:ext cx="515884" cy="515884"/>
            <a:chOff x="0" y="0"/>
            <a:chExt cx="687845" cy="687845"/>
          </a:xfrm>
        </p:grpSpPr>
        <p:sp>
          <p:nvSpPr>
            <p:cNvPr id="238" name="Freeform 23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38610624" y="1101354"/>
            <a:ext cx="2517936" cy="2517936"/>
            <a:chOff x="0" y="0"/>
            <a:chExt cx="3357248" cy="3357248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TextBox 241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56783418" y="2205189"/>
            <a:ext cx="5117709" cy="3329091"/>
            <a:chOff x="0" y="0"/>
            <a:chExt cx="6823612" cy="4438788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55428678" y="5414673"/>
            <a:ext cx="7827190" cy="368359"/>
            <a:chOff x="0" y="0"/>
            <a:chExt cx="10436254" cy="491146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" name="TextBox 246"/>
          <p:cNvSpPr txBox="1"/>
          <p:nvPr/>
        </p:nvSpPr>
        <p:spPr>
          <a:xfrm>
            <a:off x="52753449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53417758" y="4817558"/>
            <a:ext cx="1312354" cy="862929"/>
            <a:chOff x="0" y="0"/>
            <a:chExt cx="1749806" cy="1150571"/>
          </a:xfrm>
        </p:grpSpPr>
        <p:sp>
          <p:nvSpPr>
            <p:cNvPr id="248" name="Freeform 248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9" name="AutoShape 249"/>
          <p:cNvSpPr/>
          <p:nvPr/>
        </p:nvSpPr>
        <p:spPr>
          <a:xfrm rot="91722">
            <a:off x="53813391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0" name="AutoShape 250"/>
          <p:cNvSpPr/>
          <p:nvPr/>
        </p:nvSpPr>
        <p:spPr>
          <a:xfrm rot="91722">
            <a:off x="53813391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1" name="Group 251"/>
          <p:cNvGrpSpPr>
            <a:grpSpLocks noChangeAspect="1"/>
          </p:cNvGrpSpPr>
          <p:nvPr/>
        </p:nvGrpSpPr>
        <p:grpSpPr>
          <a:xfrm>
            <a:off x="53578478" y="5080226"/>
            <a:ext cx="168059" cy="168059"/>
            <a:chOff x="0" y="0"/>
            <a:chExt cx="224078" cy="224078"/>
          </a:xfrm>
        </p:grpSpPr>
        <p:sp>
          <p:nvSpPr>
            <p:cNvPr id="252" name="Freeform 25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3" name="Group 253"/>
          <p:cNvGrpSpPr>
            <a:grpSpLocks noChangeAspect="1"/>
          </p:cNvGrpSpPr>
          <p:nvPr/>
        </p:nvGrpSpPr>
        <p:grpSpPr>
          <a:xfrm>
            <a:off x="53578478" y="5286316"/>
            <a:ext cx="168059" cy="168059"/>
            <a:chOff x="0" y="0"/>
            <a:chExt cx="224078" cy="224078"/>
          </a:xfrm>
        </p:grpSpPr>
        <p:sp>
          <p:nvSpPr>
            <p:cNvPr id="254" name="Freeform 25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53782378" y="4728300"/>
            <a:ext cx="583116" cy="159215"/>
            <a:chOff x="0" y="0"/>
            <a:chExt cx="777488" cy="212286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7" name="TextBox 257"/>
          <p:cNvSpPr txBox="1"/>
          <p:nvPr/>
        </p:nvSpPr>
        <p:spPr>
          <a:xfrm>
            <a:off x="58021786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258" name="Group 258"/>
          <p:cNvGrpSpPr/>
          <p:nvPr/>
        </p:nvGrpSpPr>
        <p:grpSpPr>
          <a:xfrm>
            <a:off x="61232940" y="1750852"/>
            <a:ext cx="1458737" cy="1458736"/>
            <a:chOff x="0" y="0"/>
            <a:chExt cx="1944982" cy="1944982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TextBox 260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261" name="Group 261"/>
          <p:cNvGrpSpPr/>
          <p:nvPr/>
        </p:nvGrpSpPr>
        <p:grpSpPr>
          <a:xfrm rot="3001219">
            <a:off x="60264436" y="1162056"/>
            <a:ext cx="2914819" cy="3274752"/>
            <a:chOff x="0" y="0"/>
            <a:chExt cx="3886426" cy="4366336"/>
          </a:xfrm>
        </p:grpSpPr>
        <p:sp>
          <p:nvSpPr>
            <p:cNvPr id="262" name="Freeform 262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263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63852547" y="4479254"/>
            <a:ext cx="2110051" cy="2110051"/>
            <a:chOff x="0" y="0"/>
            <a:chExt cx="2813402" cy="2813402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TextBox 266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267" name="TextBox 267"/>
          <p:cNvSpPr txBox="1"/>
          <p:nvPr/>
        </p:nvSpPr>
        <p:spPr>
          <a:xfrm>
            <a:off x="61992552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268" name="Group 268"/>
          <p:cNvGrpSpPr/>
          <p:nvPr/>
        </p:nvGrpSpPr>
        <p:grpSpPr>
          <a:xfrm>
            <a:off x="52123840" y="1769261"/>
            <a:ext cx="3892329" cy="1737242"/>
            <a:chOff x="0" y="0"/>
            <a:chExt cx="5189772" cy="2316322"/>
          </a:xfrm>
        </p:grpSpPr>
        <p:sp>
          <p:nvSpPr>
            <p:cNvPr id="269" name="Freeform 26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TextBox 27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271" name="Group 271"/>
          <p:cNvGrpSpPr/>
          <p:nvPr/>
        </p:nvGrpSpPr>
        <p:grpSpPr>
          <a:xfrm rot="5400000">
            <a:off x="53752126" y="3710184"/>
            <a:ext cx="635758" cy="360234"/>
            <a:chOff x="0" y="0"/>
            <a:chExt cx="847678" cy="480312"/>
          </a:xfrm>
        </p:grpSpPr>
        <p:sp>
          <p:nvSpPr>
            <p:cNvPr id="272" name="Freeform 272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3" name="Group 273"/>
          <p:cNvGrpSpPr/>
          <p:nvPr/>
        </p:nvGrpSpPr>
        <p:grpSpPr>
          <a:xfrm rot="3579565">
            <a:off x="55648041" y="563697"/>
            <a:ext cx="4389507" cy="5768175"/>
            <a:chOff x="0" y="0"/>
            <a:chExt cx="5852676" cy="7690900"/>
          </a:xfrm>
        </p:grpSpPr>
        <p:sp>
          <p:nvSpPr>
            <p:cNvPr id="274" name="Freeform 274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75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" name="TextBox 276"/>
          <p:cNvSpPr txBox="1"/>
          <p:nvPr/>
        </p:nvSpPr>
        <p:spPr>
          <a:xfrm>
            <a:off x="53880872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52558864" y="736536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78" name="TextBox 278"/>
          <p:cNvSpPr txBox="1"/>
          <p:nvPr/>
        </p:nvSpPr>
        <p:spPr>
          <a:xfrm>
            <a:off x="53880872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79" name="TextBox 279"/>
          <p:cNvSpPr txBox="1"/>
          <p:nvPr/>
        </p:nvSpPr>
        <p:spPr>
          <a:xfrm>
            <a:off x="52558864" y="84724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74626456" y="1022708"/>
            <a:ext cx="2110051" cy="2110052"/>
            <a:chOff x="0" y="0"/>
            <a:chExt cx="2813402" cy="2813402"/>
          </a:xfrm>
        </p:grpSpPr>
        <p:sp>
          <p:nvSpPr>
            <p:cNvPr id="281" name="Freeform 28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TextBox 28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73735317" y="4719603"/>
            <a:ext cx="3892329" cy="1737242"/>
            <a:chOff x="0" y="0"/>
            <a:chExt cx="5189772" cy="2316322"/>
          </a:xfrm>
        </p:grpSpPr>
        <p:sp>
          <p:nvSpPr>
            <p:cNvPr id="284" name="Freeform 28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TextBox 28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 rot="5400000">
            <a:off x="75165320" y="3701739"/>
            <a:ext cx="1069831" cy="421854"/>
            <a:chOff x="0" y="0"/>
            <a:chExt cx="1426442" cy="562472"/>
          </a:xfrm>
        </p:grpSpPr>
        <p:sp>
          <p:nvSpPr>
            <p:cNvPr id="287" name="Freeform 28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78106526" y="5320596"/>
            <a:ext cx="2987157" cy="403260"/>
            <a:chOff x="0" y="0"/>
            <a:chExt cx="3982876" cy="537680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0" name="TextBox 290"/>
          <p:cNvSpPr txBox="1"/>
          <p:nvPr/>
        </p:nvSpPr>
        <p:spPr>
          <a:xfrm>
            <a:off x="78197950" y="462356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71122006" y="7292298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69799999" y="7292298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71122006" y="839941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69799999" y="839941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295" name="TextBox 295"/>
          <p:cNvSpPr txBox="1"/>
          <p:nvPr/>
        </p:nvSpPr>
        <p:spPr>
          <a:xfrm>
            <a:off x="12946334" y="676427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296" name="Group 296"/>
          <p:cNvGrpSpPr/>
          <p:nvPr/>
        </p:nvGrpSpPr>
        <p:grpSpPr>
          <a:xfrm>
            <a:off x="13554400" y="4736678"/>
            <a:ext cx="2367590" cy="368032"/>
            <a:chOff x="0" y="0"/>
            <a:chExt cx="3156786" cy="49071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98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13554400" y="3423882"/>
            <a:ext cx="2367590" cy="368032"/>
            <a:chOff x="0" y="0"/>
            <a:chExt cx="3156786" cy="490710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FEE5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TextBox 301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13573133" y="2804139"/>
            <a:ext cx="2367590" cy="368032"/>
            <a:chOff x="0" y="0"/>
            <a:chExt cx="3156786" cy="49071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TextBox 304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5" name="Group 305"/>
          <p:cNvGrpSpPr/>
          <p:nvPr/>
        </p:nvGrpSpPr>
        <p:grpSpPr>
          <a:xfrm>
            <a:off x="13554399" y="5394465"/>
            <a:ext cx="2367590" cy="368032"/>
            <a:chOff x="0" y="0"/>
            <a:chExt cx="3156786" cy="490710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C4E0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TextBox 307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13571460" y="2259570"/>
            <a:ext cx="2367590" cy="368033"/>
            <a:chOff x="0" y="0"/>
            <a:chExt cx="3156786" cy="49071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C8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TextBox 310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13554400" y="4111221"/>
            <a:ext cx="2367590" cy="368032"/>
            <a:chOff x="0" y="0"/>
            <a:chExt cx="3156786" cy="490710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EFBD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TextBox 313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sp>
        <p:nvSpPr>
          <p:cNvPr id="314" name="TextBox 314"/>
          <p:cNvSpPr txBox="1"/>
          <p:nvPr/>
        </p:nvSpPr>
        <p:spPr>
          <a:xfrm>
            <a:off x="3924550" y="5819451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2602543" y="5819451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316" name="TextBox 316"/>
          <p:cNvSpPr txBox="1"/>
          <p:nvPr/>
        </p:nvSpPr>
        <p:spPr>
          <a:xfrm>
            <a:off x="26484504" y="1915981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26673813" y="1961717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26776677" y="2100331"/>
            <a:ext cx="280285" cy="37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</a:p>
        </p:txBody>
      </p:sp>
      <p:sp>
        <p:nvSpPr>
          <p:cNvPr id="319" name="TextBox 319"/>
          <p:cNvSpPr txBox="1"/>
          <p:nvPr/>
        </p:nvSpPr>
        <p:spPr>
          <a:xfrm>
            <a:off x="26776677" y="2123741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8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26885425" y="2171138"/>
            <a:ext cx="280285" cy="37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26805922" y="2244602"/>
            <a:ext cx="280285" cy="37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grpSp>
        <p:nvGrpSpPr>
          <p:cNvPr id="322" name="Group 322"/>
          <p:cNvGrpSpPr/>
          <p:nvPr/>
        </p:nvGrpSpPr>
        <p:grpSpPr>
          <a:xfrm>
            <a:off x="22904796" y="2040039"/>
            <a:ext cx="2205196" cy="360235"/>
            <a:chOff x="0" y="0"/>
            <a:chExt cx="2940262" cy="480314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36" y="419881"/>
            <a:ext cx="6158679" cy="940079"/>
            <a:chOff x="0" y="0"/>
            <a:chExt cx="8211572" cy="1253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11572" cy="1253439"/>
            </a:xfrm>
            <a:custGeom>
              <a:avLst/>
              <a:gdLst/>
              <a:ahLst/>
              <a:cxnLst/>
              <a:rect l="l" t="t" r="r" b="b"/>
              <a:pathLst>
                <a:path w="8211572" h="1253439">
                  <a:moveTo>
                    <a:pt x="0" y="0"/>
                  </a:moveTo>
                  <a:lnTo>
                    <a:pt x="8211572" y="0"/>
                  </a:lnTo>
                  <a:lnTo>
                    <a:pt x="8211572" y="1253439"/>
                  </a:lnTo>
                  <a:lnTo>
                    <a:pt x="0" y="1253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211572" cy="12629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002A54"/>
                  </a:solidFill>
                  <a:latin typeface="Josefin Sans Bold"/>
                  <a:sym typeface="Josefin Sans Bold"/>
                </a:rPr>
                <a:t>User Story Generation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47800" y="3771173"/>
            <a:ext cx="14411013" cy="5991624"/>
          </a:xfrm>
          <a:custGeom>
            <a:avLst/>
            <a:gdLst/>
            <a:ahLst/>
            <a:cxnLst/>
            <a:rect l="l" t="t" r="r" b="b"/>
            <a:pathLst>
              <a:path w="12379064" h="5146807">
                <a:moveTo>
                  <a:pt x="0" y="0"/>
                </a:moveTo>
                <a:lnTo>
                  <a:pt x="12379064" y="0"/>
                </a:lnTo>
                <a:lnTo>
                  <a:pt x="12379064" y="5146807"/>
                </a:lnTo>
                <a:lnTo>
                  <a:pt x="0" y="514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37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" y="2019300"/>
            <a:ext cx="16090951" cy="315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-571500" algn="just">
              <a:lnSpc>
                <a:spcPts val="4973"/>
              </a:lnSpc>
              <a:buFont typeface="Arial" panose="020B0604020202020204" pitchFamily="34" charset="0"/>
              <a:buChar char="•"/>
            </a:pPr>
            <a:r>
              <a:rPr lang="en-US" sz="3552" b="1" dirty="0">
                <a:solidFill>
                  <a:srgbClr val="333333"/>
                </a:solidFill>
                <a:latin typeface="Product Sans" panose="020B0403030502040203" pitchFamily="34" charset="0"/>
              </a:rPr>
              <a:t>Initial Idea</a:t>
            </a: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</a:rPr>
              <a:t>: Tried fine-tuning LLMs.</a:t>
            </a:r>
            <a:endParaRPr lang="en-US" sz="3552" dirty="0">
              <a:solidFill>
                <a:srgbClr val="333333"/>
              </a:solidFill>
              <a:latin typeface="Product Sans" panose="020B0403030502040203" pitchFamily="34" charset="0"/>
              <a:sym typeface="Canva Sans"/>
            </a:endParaRPr>
          </a:p>
          <a:p>
            <a:pPr indent="-571500" algn="just">
              <a:lnSpc>
                <a:spcPts val="4973"/>
              </a:lnSpc>
              <a:buFont typeface="Arial" panose="020B0604020202020204" pitchFamily="34" charset="0"/>
              <a:buChar char="•"/>
            </a:pP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</a:rPr>
              <a:t>But we lacked datasets with </a:t>
            </a:r>
            <a:r>
              <a:rPr lang="en-US" sz="3552" b="1" dirty="0">
                <a:solidFill>
                  <a:srgbClr val="333333"/>
                </a:solidFill>
                <a:latin typeface="Product Sans" panose="020B0403030502040203" pitchFamily="34" charset="0"/>
              </a:rPr>
              <a:t>mapped requirements to user stories</a:t>
            </a:r>
          </a:p>
          <a:p>
            <a:pPr indent="-571500" algn="just">
              <a:lnSpc>
                <a:spcPts val="4973"/>
              </a:lnSpc>
              <a:buFont typeface="Arial" panose="020B0604020202020204" pitchFamily="34" charset="0"/>
              <a:buChar char="•"/>
            </a:pP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</a:rPr>
              <a:t>Reviewed prior research for solutions.</a:t>
            </a:r>
            <a:endParaRPr lang="en-US" sz="3552" dirty="0">
              <a:solidFill>
                <a:srgbClr val="333333"/>
              </a:solidFill>
              <a:latin typeface="Product Sans" panose="020B0403030502040203" pitchFamily="34" charset="0"/>
              <a:sym typeface="Canva Sans"/>
            </a:endParaRPr>
          </a:p>
          <a:p>
            <a:pPr indent="-571500" algn="just">
              <a:lnSpc>
                <a:spcPts val="4973"/>
              </a:lnSpc>
              <a:buFont typeface="Arial" panose="020B0604020202020204" pitchFamily="34" charset="0"/>
              <a:buChar char="•"/>
            </a:pP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</a:rPr>
              <a:t>Used prompt engineering instead.</a:t>
            </a:r>
          </a:p>
          <a:p>
            <a:pPr algn="just">
              <a:lnSpc>
                <a:spcPts val="4973"/>
              </a:lnSpc>
            </a:pPr>
            <a:endParaRPr lang="en-US" sz="3550" b="1" dirty="0">
              <a:solidFill>
                <a:srgbClr val="333333"/>
              </a:solidFill>
              <a:latin typeface="Product Sans" panose="020B0403030502040203" pitchFamily="34" charset="0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78071"/>
            <a:ext cx="8115300" cy="940079"/>
            <a:chOff x="0" y="0"/>
            <a:chExt cx="10820400" cy="12534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20400" cy="1253439"/>
            </a:xfrm>
            <a:custGeom>
              <a:avLst/>
              <a:gdLst/>
              <a:ahLst/>
              <a:cxnLst/>
              <a:rect l="l" t="t" r="r" b="b"/>
              <a:pathLst>
                <a:path w="10820400" h="1253439">
                  <a:moveTo>
                    <a:pt x="0" y="0"/>
                  </a:moveTo>
                  <a:lnTo>
                    <a:pt x="10820400" y="0"/>
                  </a:lnTo>
                  <a:lnTo>
                    <a:pt x="10820400" y="1253439"/>
                  </a:lnTo>
                  <a:lnTo>
                    <a:pt x="0" y="1253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820400" cy="12629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Acceptance Criteria Generation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98524" y="2247900"/>
            <a:ext cx="16090951" cy="188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73"/>
              </a:lnSpc>
            </a:pP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Used </a:t>
            </a:r>
            <a:r>
              <a:rPr lang="en-US" sz="3552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Prompt engineering with few-shot examples </a:t>
            </a: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with the Cre</a:t>
            </a:r>
            <a:r>
              <a:rPr lang="en-US" sz="3552" b="1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ate-Update-Update</a:t>
            </a:r>
            <a:r>
              <a:rPr lang="en-US" sz="3552" dirty="0">
                <a:solidFill>
                  <a:srgbClr val="333333"/>
                </a:solidFill>
                <a:latin typeface="Product Sans" panose="020B0403030502040203" pitchFamily="34" charset="0"/>
                <a:ea typeface="Canva Sans"/>
                <a:cs typeface="Canva Sans"/>
                <a:sym typeface="Canva Sans"/>
              </a:rPr>
              <a:t> (CUU) multi-agent method</a:t>
            </a:r>
          </a:p>
          <a:p>
            <a:pPr algn="just">
              <a:lnSpc>
                <a:spcPts val="4973"/>
              </a:lnSpc>
            </a:pPr>
            <a:endParaRPr lang="en-US" sz="3552" dirty="0">
              <a:solidFill>
                <a:srgbClr val="33333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3143546"/>
            <a:ext cx="14706600" cy="6751053"/>
          </a:xfrm>
          <a:custGeom>
            <a:avLst/>
            <a:gdLst/>
            <a:ahLst/>
            <a:cxnLst/>
            <a:rect l="l" t="t" r="r" b="b"/>
            <a:pathLst>
              <a:path w="13293053" h="5982632">
                <a:moveTo>
                  <a:pt x="0" y="0"/>
                </a:moveTo>
                <a:lnTo>
                  <a:pt x="13293053" y="0"/>
                </a:lnTo>
                <a:lnTo>
                  <a:pt x="13293053" y="5982631"/>
                </a:lnTo>
                <a:lnTo>
                  <a:pt x="0" y="598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2" r="1" b="195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AB17-9D4D-4789-83AC-8F07A6577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F5D2B4-CD2C-94F7-96E7-3C4AD2E140E3}"/>
              </a:ext>
            </a:extLst>
          </p:cNvPr>
          <p:cNvGrpSpPr/>
          <p:nvPr/>
        </p:nvGrpSpPr>
        <p:grpSpPr>
          <a:xfrm>
            <a:off x="1028700" y="670927"/>
            <a:ext cx="8115300" cy="947223"/>
            <a:chOff x="0" y="-9525"/>
            <a:chExt cx="10820400" cy="12629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C787FB-6EEB-94F9-F0D0-073050782CA4}"/>
                </a:ext>
              </a:extLst>
            </p:cNvPr>
            <p:cNvSpPr/>
            <p:nvPr/>
          </p:nvSpPr>
          <p:spPr>
            <a:xfrm>
              <a:off x="0" y="0"/>
              <a:ext cx="10820400" cy="1253439"/>
            </a:xfrm>
            <a:custGeom>
              <a:avLst/>
              <a:gdLst/>
              <a:ahLst/>
              <a:cxnLst/>
              <a:rect l="l" t="t" r="r" b="b"/>
              <a:pathLst>
                <a:path w="10820400" h="1253439">
                  <a:moveTo>
                    <a:pt x="0" y="0"/>
                  </a:moveTo>
                  <a:lnTo>
                    <a:pt x="10820400" y="0"/>
                  </a:lnTo>
                  <a:lnTo>
                    <a:pt x="10820400" y="1253439"/>
                  </a:lnTo>
                  <a:lnTo>
                    <a:pt x="0" y="1253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69D663-D437-3BC6-6986-A18E2F5FB624}"/>
                </a:ext>
              </a:extLst>
            </p:cNvPr>
            <p:cNvSpPr txBox="1"/>
            <p:nvPr/>
          </p:nvSpPr>
          <p:spPr>
            <a:xfrm>
              <a:off x="0" y="-9525"/>
              <a:ext cx="4622800" cy="12629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Evaluation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7836A2-1663-7170-D6F3-0F691FB8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95300"/>
            <a:ext cx="13515227" cy="108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954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EF1A-CAAA-9111-34E6-5082C18B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33E217D-D2E8-554D-5FEC-CA723678E13D}"/>
              </a:ext>
            </a:extLst>
          </p:cNvPr>
          <p:cNvSpPr txBox="1"/>
          <p:nvPr/>
        </p:nvSpPr>
        <p:spPr>
          <a:xfrm>
            <a:off x="12527282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057F14-335D-B3B3-A0FF-302D254C5380}"/>
              </a:ext>
            </a:extLst>
          </p:cNvPr>
          <p:cNvSpPr/>
          <p:nvPr/>
        </p:nvSpPr>
        <p:spPr>
          <a:xfrm>
            <a:off x="26041769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83E8D814-665B-0932-ECC0-1CD7BE2E06E4}"/>
              </a:ext>
            </a:extLst>
          </p:cNvPr>
          <p:cNvSpPr/>
          <p:nvPr/>
        </p:nvSpPr>
        <p:spPr>
          <a:xfrm flipH="1">
            <a:off x="35211477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228004E-33DA-DD80-E646-BB342A61A897}"/>
              </a:ext>
            </a:extLst>
          </p:cNvPr>
          <p:cNvSpPr/>
          <p:nvPr/>
        </p:nvSpPr>
        <p:spPr>
          <a:xfrm>
            <a:off x="23371472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964C955-EAD9-FC53-0E59-7E36B4C4EDA4}"/>
              </a:ext>
            </a:extLst>
          </p:cNvPr>
          <p:cNvSpPr/>
          <p:nvPr/>
        </p:nvSpPr>
        <p:spPr>
          <a:xfrm>
            <a:off x="18396921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C1DF33-6BA1-7484-7F7F-CC1523716E73}"/>
              </a:ext>
            </a:extLst>
          </p:cNvPr>
          <p:cNvSpPr/>
          <p:nvPr/>
        </p:nvSpPr>
        <p:spPr>
          <a:xfrm>
            <a:off x="33856737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AD07CD0-0449-0627-BD1D-92EF0B761FEA}"/>
              </a:ext>
            </a:extLst>
          </p:cNvPr>
          <p:cNvSpPr/>
          <p:nvPr/>
        </p:nvSpPr>
        <p:spPr>
          <a:xfrm>
            <a:off x="29024807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EE4476-39ED-1D78-3611-6BC4D7F3A2A2}"/>
              </a:ext>
            </a:extLst>
          </p:cNvPr>
          <p:cNvGrpSpPr/>
          <p:nvPr/>
        </p:nvGrpSpPr>
        <p:grpSpPr>
          <a:xfrm>
            <a:off x="31090083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D6DFBE-79DD-099E-2E96-58FF71279BDA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9EE89C39-549B-89E7-CE68-3123A6D314D5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393F89A-70D3-9978-0938-4B86ECD927D7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811FEBB-7441-E7C5-298A-C742E4DCE253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92545E0F-C692-B988-FCF5-1BD1042E1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99421629-CFF7-FF65-5943-F6DC02B8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7FCB424A-CE19-F878-B859-D599D64117C6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2C3D1A-05CB-A660-EF6F-6C86142E5482}"/>
              </a:ext>
            </a:extLst>
          </p:cNvPr>
          <p:cNvGrpSpPr/>
          <p:nvPr/>
        </p:nvGrpSpPr>
        <p:grpSpPr>
          <a:xfrm>
            <a:off x="20552996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A5A2A-FD36-B4F8-FEAB-F5B10F8ABE1E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F9C2CB4-85D1-D61E-583F-145D4FD480D1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5460FE-6B77-87A0-1B45-5E3D905C90B7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1EE0F98-961B-EA4F-6E64-CA8C141AE1AC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0C30DE-41A0-589F-1207-83EC9A7FE807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DAB343-4760-2742-6D01-EDBCE517A45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CE508274-2C25-D2A2-DA9A-CA471B57E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3DAA4424-C01E-321C-6E88-7F96165A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5FBB963A-99E9-887D-BAC2-AEBB75206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BC218D3D-EA0F-0296-8A87-96777BE6A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113881C0-ECB0-91FA-9314-7583B91BA4E3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6BA9E57-240D-C52D-94A6-C6A2DC196449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522F6E5-CE8B-79D9-5B91-E513BC23A075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09DC9E08-83D4-C19C-9211-DD510033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097E5991-A25D-0DF8-CC1E-A84162CB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557A2A-ADF0-BD5B-D829-FD42B0A916AE}"/>
              </a:ext>
            </a:extLst>
          </p:cNvPr>
          <p:cNvSpPr txBox="1"/>
          <p:nvPr/>
        </p:nvSpPr>
        <p:spPr>
          <a:xfrm>
            <a:off x="36358421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148179-5C03-9832-1CBC-BF6086B962AB}"/>
              </a:ext>
            </a:extLst>
          </p:cNvPr>
          <p:cNvSpPr/>
          <p:nvPr/>
        </p:nvSpPr>
        <p:spPr>
          <a:xfrm>
            <a:off x="39660999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43A581-458B-CED4-ED1B-1C6F2DB82055}"/>
              </a:ext>
            </a:extLst>
          </p:cNvPr>
          <p:cNvSpPr/>
          <p:nvPr/>
        </p:nvSpPr>
        <p:spPr>
          <a:xfrm rot="3001219">
            <a:off x="38735359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CAA00B-5872-C509-1993-06C3FDFE7ADA}"/>
              </a:ext>
            </a:extLst>
          </p:cNvPr>
          <p:cNvSpPr/>
          <p:nvPr/>
        </p:nvSpPr>
        <p:spPr>
          <a:xfrm>
            <a:off x="42280607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1113E6-FCCB-2AD0-B17F-4B614BB324C1}"/>
              </a:ext>
            </a:extLst>
          </p:cNvPr>
          <p:cNvSpPr txBox="1"/>
          <p:nvPr/>
        </p:nvSpPr>
        <p:spPr>
          <a:xfrm>
            <a:off x="40329186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E658F8D-0249-6B1B-58DC-6841489D1056}"/>
              </a:ext>
            </a:extLst>
          </p:cNvPr>
          <p:cNvSpPr/>
          <p:nvPr/>
        </p:nvSpPr>
        <p:spPr>
          <a:xfrm>
            <a:off x="45137657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064B2B-C350-97DB-58AB-075D9E2CB1B7}"/>
              </a:ext>
            </a:extLst>
          </p:cNvPr>
          <p:cNvSpPr txBox="1"/>
          <p:nvPr/>
        </p:nvSpPr>
        <p:spPr>
          <a:xfrm>
            <a:off x="45760676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F086A-30E1-B35E-2A29-35EFB4FE6AC5}"/>
              </a:ext>
            </a:extLst>
          </p:cNvPr>
          <p:cNvSpPr txBox="1"/>
          <p:nvPr/>
        </p:nvSpPr>
        <p:spPr>
          <a:xfrm>
            <a:off x="41923721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C22B-414E-B92A-C6AD-D1EDD1AF1DAB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0B443EB-A2DD-52AA-6FBD-34792BDEAE08}"/>
              </a:ext>
            </a:extLst>
          </p:cNvPr>
          <p:cNvSpPr/>
          <p:nvPr/>
        </p:nvSpPr>
        <p:spPr>
          <a:xfrm rot="12202094">
            <a:off x="-3402283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8A2A46-AD68-17D6-5734-169A7592FD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83" y="2351595"/>
            <a:ext cx="849213" cy="849213"/>
          </a:xfrm>
          <a:prstGeom prst="rect">
            <a:avLst/>
          </a:prstGeom>
        </p:spPr>
      </p:pic>
      <p:pic>
        <p:nvPicPr>
          <p:cNvPr id="54" name="Picture 53" descr="A person in a suit and tie&#10;&#10;Description automatically generated">
            <a:extLst>
              <a:ext uri="{FF2B5EF4-FFF2-40B4-BE49-F238E27FC236}">
                <a16:creationId xmlns:a16="http://schemas.microsoft.com/office/drawing/2014/main" id="{5BC13235-11F0-AAD5-4A24-17A2BABC05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6457811" y="2299929"/>
            <a:ext cx="899928" cy="100509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1C746E-A933-0D9B-5607-801CB93C9017}"/>
              </a:ext>
            </a:extLst>
          </p:cNvPr>
          <p:cNvSpPr txBox="1"/>
          <p:nvPr/>
        </p:nvSpPr>
        <p:spPr>
          <a:xfrm>
            <a:off x="5770456" y="3310250"/>
            <a:ext cx="24605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ECAF36-4788-1EB8-7DB3-61A6B2045270}"/>
              </a:ext>
            </a:extLst>
          </p:cNvPr>
          <p:cNvSpPr txBox="1"/>
          <p:nvPr/>
        </p:nvSpPr>
        <p:spPr>
          <a:xfrm>
            <a:off x="8282117" y="3293099"/>
            <a:ext cx="22077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BACE95B-EB14-5173-9445-0BE67B14E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43" y="2330084"/>
            <a:ext cx="899928" cy="89992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191E19F-DA61-654D-E70C-5EB991333C4D}"/>
              </a:ext>
            </a:extLst>
          </p:cNvPr>
          <p:cNvSpPr txBox="1"/>
          <p:nvPr/>
        </p:nvSpPr>
        <p:spPr>
          <a:xfrm>
            <a:off x="10941473" y="3293099"/>
            <a:ext cx="15760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76420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972" y="3353549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36758" y="4607080"/>
            <a:ext cx="1912614" cy="201192"/>
            <a:chOff x="0" y="0"/>
            <a:chExt cx="2550152" cy="2682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339016" y="4140592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37088" y="6914292"/>
            <a:ext cx="1941931" cy="866732"/>
            <a:chOff x="0" y="0"/>
            <a:chExt cx="2589242" cy="11556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60574" y="8046641"/>
            <a:ext cx="2238309" cy="866732"/>
            <a:chOff x="0" y="0"/>
            <a:chExt cx="2984412" cy="11556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54156" y="8412441"/>
            <a:ext cx="1573972" cy="201192"/>
            <a:chOff x="0" y="0"/>
            <a:chExt cx="2098630" cy="2682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43560" y="8092341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960574" y="6204840"/>
            <a:ext cx="2238309" cy="866732"/>
            <a:chOff x="0" y="0"/>
            <a:chExt cx="2984412" cy="11556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Meeting Summarization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4678950" y="7433331"/>
            <a:ext cx="735648" cy="209894"/>
            <a:chOff x="0" y="0"/>
            <a:chExt cx="980864" cy="2798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67420" y="7242804"/>
            <a:ext cx="1026873" cy="209709"/>
            <a:chOff x="0" y="0"/>
            <a:chExt cx="1369164" cy="2796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85985" y="7845979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8265" y="8360631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0289" y="8959072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100% ready made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75358" y="7782287"/>
            <a:ext cx="654751" cy="412870"/>
            <a:chOff x="0" y="0"/>
            <a:chExt cx="873002" cy="55049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5360" y="8315877"/>
            <a:ext cx="654752" cy="412870"/>
            <a:chOff x="0" y="0"/>
            <a:chExt cx="873002" cy="5504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49737" y="8883118"/>
            <a:ext cx="654752" cy="412870"/>
            <a:chOff x="0" y="0"/>
            <a:chExt cx="873002" cy="5504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956782" y="6744884"/>
            <a:ext cx="1026873" cy="1026873"/>
            <a:chOff x="0" y="0"/>
            <a:chExt cx="1369164" cy="1369164"/>
          </a:xfrm>
        </p:grpSpPr>
        <p:sp>
          <p:nvSpPr>
            <p:cNvPr id="32" name="Freeform 32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-33625650" y="2900139"/>
            <a:ext cx="17869554" cy="4436847"/>
            <a:chOff x="0" y="0"/>
            <a:chExt cx="23826072" cy="5915796"/>
          </a:xfrm>
        </p:grpSpPr>
        <p:sp>
          <p:nvSpPr>
            <p:cNvPr id="34" name="Freeform 34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35185058" y="778930"/>
            <a:ext cx="102092760" cy="8916654"/>
            <a:chOff x="0" y="0"/>
            <a:chExt cx="136123680" cy="11888872"/>
          </a:xfrm>
          <a:solidFill>
            <a:srgbClr val="323F4F"/>
          </a:solidFill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-21276979" y="6186278"/>
            <a:ext cx="3545370" cy="1824118"/>
            <a:chOff x="0" y="0"/>
            <a:chExt cx="4727160" cy="243215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-21344373" y="8305173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-29901216" y="5819098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-31223223" y="5819098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-29901216" y="7187734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-31223223" y="7187734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-29901216" y="8438004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-31223223" y="8438004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-30008987" y="1256965"/>
            <a:ext cx="5577869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48" name="Group 48"/>
          <p:cNvGrpSpPr/>
          <p:nvPr/>
        </p:nvGrpSpPr>
        <p:grpSpPr>
          <a:xfrm rot="5400000">
            <a:off x="-27718050" y="2379626"/>
            <a:ext cx="635760" cy="360234"/>
            <a:chOff x="0" y="0"/>
            <a:chExt cx="847680" cy="48031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29128317" y="3002956"/>
            <a:ext cx="3892329" cy="1737242"/>
            <a:chOff x="0" y="0"/>
            <a:chExt cx="5189772" cy="231632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-24339693" y="3858418"/>
            <a:ext cx="2205196" cy="360235"/>
            <a:chOff x="0" y="0"/>
            <a:chExt cx="2940262" cy="48031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-12460360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-11804103" y="3469654"/>
            <a:ext cx="1312354" cy="1643200"/>
            <a:chOff x="0" y="0"/>
            <a:chExt cx="1749806" cy="219093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AutoShape 58"/>
          <p:cNvSpPr/>
          <p:nvPr/>
        </p:nvSpPr>
        <p:spPr>
          <a:xfrm rot="91721">
            <a:off x="-11405712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9" name="AutoShape 59"/>
          <p:cNvSpPr/>
          <p:nvPr/>
        </p:nvSpPr>
        <p:spPr>
          <a:xfrm rot="91721">
            <a:off x="-1140571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AutoShape 60"/>
          <p:cNvSpPr/>
          <p:nvPr/>
        </p:nvSpPr>
        <p:spPr>
          <a:xfrm rot="91721">
            <a:off x="-11408470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1" name="AutoShape 61"/>
          <p:cNvSpPr/>
          <p:nvPr/>
        </p:nvSpPr>
        <p:spPr>
          <a:xfrm rot="91721">
            <a:off x="-11408470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-11643382" y="4144503"/>
            <a:ext cx="168058" cy="168058"/>
            <a:chOff x="0" y="0"/>
            <a:chExt cx="224078" cy="224078"/>
          </a:xfrm>
        </p:grpSpPr>
        <p:sp>
          <p:nvSpPr>
            <p:cNvPr id="63" name="Freeform 6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-11643382" y="4346457"/>
            <a:ext cx="168058" cy="168058"/>
            <a:chOff x="0" y="0"/>
            <a:chExt cx="224078" cy="224078"/>
          </a:xfrm>
        </p:grpSpPr>
        <p:sp>
          <p:nvSpPr>
            <p:cNvPr id="65" name="Freeform 6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-11643382" y="4553924"/>
            <a:ext cx="168058" cy="168058"/>
            <a:chOff x="0" y="0"/>
            <a:chExt cx="224078" cy="224078"/>
          </a:xfrm>
        </p:grpSpPr>
        <p:sp>
          <p:nvSpPr>
            <p:cNvPr id="67" name="Freeform 6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-11643386" y="4758634"/>
            <a:ext cx="168058" cy="168058"/>
            <a:chOff x="0" y="0"/>
            <a:chExt cx="224078" cy="224078"/>
          </a:xfrm>
        </p:grpSpPr>
        <p:sp>
          <p:nvSpPr>
            <p:cNvPr id="69" name="Freeform 6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-11439482" y="3380410"/>
            <a:ext cx="583116" cy="159214"/>
            <a:chOff x="0" y="0"/>
            <a:chExt cx="777488" cy="212286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" name="AutoShape 72"/>
          <p:cNvSpPr/>
          <p:nvPr/>
        </p:nvSpPr>
        <p:spPr>
          <a:xfrm rot="91721">
            <a:off x="-11408470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" name="AutoShape 73"/>
          <p:cNvSpPr/>
          <p:nvPr/>
        </p:nvSpPr>
        <p:spPr>
          <a:xfrm rot="91721">
            <a:off x="-11408469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4" name="Group 74"/>
          <p:cNvGrpSpPr>
            <a:grpSpLocks noChangeAspect="1"/>
          </p:cNvGrpSpPr>
          <p:nvPr/>
        </p:nvGrpSpPr>
        <p:grpSpPr>
          <a:xfrm>
            <a:off x="-11643382" y="3732324"/>
            <a:ext cx="168058" cy="168058"/>
            <a:chOff x="0" y="0"/>
            <a:chExt cx="224078" cy="224078"/>
          </a:xfrm>
        </p:grpSpPr>
        <p:sp>
          <p:nvSpPr>
            <p:cNvPr id="75" name="Freeform 7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-11643382" y="3938413"/>
            <a:ext cx="168058" cy="168058"/>
            <a:chOff x="0" y="0"/>
            <a:chExt cx="224078" cy="224078"/>
          </a:xfrm>
        </p:grpSpPr>
        <p:sp>
          <p:nvSpPr>
            <p:cNvPr id="77" name="Freeform 7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-12720746" y="6774576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-14042752" y="677457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-12720746" y="7881692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-14042752" y="788169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82" name="Group 82"/>
          <p:cNvGrpSpPr/>
          <p:nvPr/>
        </p:nvGrpSpPr>
        <p:grpSpPr>
          <a:xfrm>
            <a:off x="-7764686" y="1058565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6116699" y="2998081"/>
            <a:ext cx="635760" cy="360234"/>
            <a:chOff x="0" y="0"/>
            <a:chExt cx="847680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-11223667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4008039" y="7263693"/>
            <a:ext cx="11943183" cy="68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Assign each task to the best suited developer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2686032" y="7263693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008039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686032" y="837081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22957652" y="2205189"/>
            <a:ext cx="5117709" cy="3329091"/>
            <a:chOff x="0" y="0"/>
            <a:chExt cx="6823612" cy="443878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21602912" y="5414673"/>
            <a:ext cx="7827190" cy="368359"/>
            <a:chOff x="0" y="0"/>
            <a:chExt cx="10436254" cy="491146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8927682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9591992" y="4817558"/>
            <a:ext cx="1312355" cy="862929"/>
            <a:chOff x="0" y="0"/>
            <a:chExt cx="1749806" cy="1150571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" name="AutoShape 99"/>
          <p:cNvSpPr/>
          <p:nvPr/>
        </p:nvSpPr>
        <p:spPr>
          <a:xfrm rot="91722">
            <a:off x="19987625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0" name="AutoShape 100"/>
          <p:cNvSpPr/>
          <p:nvPr/>
        </p:nvSpPr>
        <p:spPr>
          <a:xfrm rot="91722">
            <a:off x="19987625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1" name="Group 101"/>
          <p:cNvGrpSpPr>
            <a:grpSpLocks noChangeAspect="1"/>
          </p:cNvGrpSpPr>
          <p:nvPr/>
        </p:nvGrpSpPr>
        <p:grpSpPr>
          <a:xfrm>
            <a:off x="19752711" y="5080226"/>
            <a:ext cx="168059" cy="168059"/>
            <a:chOff x="0" y="0"/>
            <a:chExt cx="224078" cy="224078"/>
          </a:xfrm>
        </p:grpSpPr>
        <p:sp>
          <p:nvSpPr>
            <p:cNvPr id="102" name="Freeform 10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" name="Group 103"/>
          <p:cNvGrpSpPr>
            <a:grpSpLocks noChangeAspect="1"/>
          </p:cNvGrpSpPr>
          <p:nvPr/>
        </p:nvGrpSpPr>
        <p:grpSpPr>
          <a:xfrm>
            <a:off x="19752711" y="5286316"/>
            <a:ext cx="168059" cy="168059"/>
            <a:chOff x="0" y="0"/>
            <a:chExt cx="224078" cy="224078"/>
          </a:xfrm>
        </p:grpSpPr>
        <p:sp>
          <p:nvSpPr>
            <p:cNvPr id="104" name="Freeform 104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9956612" y="4728300"/>
            <a:ext cx="583116" cy="159215"/>
            <a:chOff x="0" y="0"/>
            <a:chExt cx="777488" cy="212286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TextBox 107"/>
          <p:cNvSpPr txBox="1"/>
          <p:nvPr/>
        </p:nvSpPr>
        <p:spPr>
          <a:xfrm>
            <a:off x="24196020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108" name="Group 108"/>
          <p:cNvGrpSpPr/>
          <p:nvPr/>
        </p:nvGrpSpPr>
        <p:grpSpPr>
          <a:xfrm>
            <a:off x="27407173" y="1750852"/>
            <a:ext cx="1458737" cy="1458736"/>
            <a:chOff x="0" y="0"/>
            <a:chExt cx="1944982" cy="1944982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 rot="3001219">
            <a:off x="26438670" y="1162056"/>
            <a:ext cx="2914820" cy="3274752"/>
            <a:chOff x="0" y="0"/>
            <a:chExt cx="3886426" cy="4366336"/>
          </a:xfrm>
        </p:grpSpPr>
        <p:sp>
          <p:nvSpPr>
            <p:cNvPr id="112" name="Freeform 112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3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30026781" y="4479254"/>
            <a:ext cx="2110052" cy="2110051"/>
            <a:chOff x="0" y="0"/>
            <a:chExt cx="2813402" cy="2813402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28166786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118" name="Group 118"/>
          <p:cNvGrpSpPr/>
          <p:nvPr/>
        </p:nvGrpSpPr>
        <p:grpSpPr>
          <a:xfrm>
            <a:off x="18298074" y="1769261"/>
            <a:ext cx="3892329" cy="1737242"/>
            <a:chOff x="0" y="0"/>
            <a:chExt cx="5189772" cy="2316322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121" name="Group 121"/>
          <p:cNvGrpSpPr/>
          <p:nvPr/>
        </p:nvGrpSpPr>
        <p:grpSpPr>
          <a:xfrm rot="5400000">
            <a:off x="19926360" y="3710184"/>
            <a:ext cx="635758" cy="360234"/>
            <a:chOff x="0" y="0"/>
            <a:chExt cx="847678" cy="480312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" name="Group 123"/>
          <p:cNvGrpSpPr/>
          <p:nvPr/>
        </p:nvGrpSpPr>
        <p:grpSpPr>
          <a:xfrm rot="3579565">
            <a:off x="21822274" y="563697"/>
            <a:ext cx="4389507" cy="5768175"/>
            <a:chOff x="0" y="0"/>
            <a:chExt cx="5852676" cy="7690900"/>
          </a:xfrm>
        </p:grpSpPr>
        <p:sp>
          <p:nvSpPr>
            <p:cNvPr id="124" name="Freeform 124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5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20055105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8733098" y="7365360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20055105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8733098" y="84724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0" name="Group 130"/>
          <p:cNvGrpSpPr/>
          <p:nvPr/>
        </p:nvGrpSpPr>
        <p:grpSpPr>
          <a:xfrm>
            <a:off x="40800690" y="1022708"/>
            <a:ext cx="2110051" cy="2110052"/>
            <a:chOff x="0" y="0"/>
            <a:chExt cx="2813402" cy="2813402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39909550" y="4719603"/>
            <a:ext cx="3892329" cy="1737242"/>
            <a:chOff x="0" y="0"/>
            <a:chExt cx="5189772" cy="2316322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 rot="5400000">
            <a:off x="41339553" y="3701739"/>
            <a:ext cx="1069831" cy="421854"/>
            <a:chOff x="0" y="0"/>
            <a:chExt cx="1426442" cy="56247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44280759" y="5320596"/>
            <a:ext cx="2987157" cy="403260"/>
            <a:chOff x="0" y="0"/>
            <a:chExt cx="3982876" cy="53768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0" name="TextBox 140"/>
          <p:cNvSpPr txBox="1"/>
          <p:nvPr/>
        </p:nvSpPr>
        <p:spPr>
          <a:xfrm>
            <a:off x="44372184" y="462356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37296240" y="7292298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35974233" y="7292298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37296240" y="8399414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35974233" y="8399414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45" name="Group 145"/>
          <p:cNvGrpSpPr>
            <a:grpSpLocks noChangeAspect="1"/>
          </p:cNvGrpSpPr>
          <p:nvPr/>
        </p:nvGrpSpPr>
        <p:grpSpPr>
          <a:xfrm>
            <a:off x="-13629760" y="4652700"/>
            <a:ext cx="726494" cy="726494"/>
            <a:chOff x="0" y="0"/>
            <a:chExt cx="968658" cy="968658"/>
          </a:xfrm>
        </p:grpSpPr>
        <p:sp>
          <p:nvSpPr>
            <p:cNvPr id="146" name="Freeform 146" descr="Clipboard with solid fill"/>
            <p:cNvSpPr/>
            <p:nvPr/>
          </p:nvSpPr>
          <p:spPr>
            <a:xfrm>
              <a:off x="0" y="0"/>
              <a:ext cx="968629" cy="968629"/>
            </a:xfrm>
            <a:custGeom>
              <a:avLst/>
              <a:gdLst/>
              <a:ahLst/>
              <a:cxnLst/>
              <a:rect l="l" t="t" r="r" b="b"/>
              <a:pathLst>
                <a:path w="968629" h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-16235872" y="1015912"/>
            <a:ext cx="4028491" cy="5044077"/>
            <a:chOff x="0" y="0"/>
            <a:chExt cx="5371322" cy="6725436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5371338" cy="6725412"/>
            </a:xfrm>
            <a:custGeom>
              <a:avLst/>
              <a:gdLst/>
              <a:ahLst/>
              <a:cxnLst/>
              <a:rect l="l" t="t" r="r" b="b"/>
              <a:pathLst>
                <a:path w="5371338" h="6725412">
                  <a:moveTo>
                    <a:pt x="0" y="895223"/>
                  </a:moveTo>
                  <a:cubicBezTo>
                    <a:pt x="0" y="400812"/>
                    <a:pt x="400812" y="0"/>
                    <a:pt x="895223" y="0"/>
                  </a:cubicBezTo>
                  <a:lnTo>
                    <a:pt x="4476115" y="0"/>
                  </a:lnTo>
                  <a:cubicBezTo>
                    <a:pt x="4970526" y="0"/>
                    <a:pt x="5371338" y="400812"/>
                    <a:pt x="5371338" y="895223"/>
                  </a:cubicBezTo>
                  <a:lnTo>
                    <a:pt x="5371338" y="5830189"/>
                  </a:lnTo>
                  <a:cubicBezTo>
                    <a:pt x="5371338" y="6324600"/>
                    <a:pt x="4970526" y="6725412"/>
                    <a:pt x="4476115" y="6725412"/>
                  </a:cubicBezTo>
                  <a:lnTo>
                    <a:pt x="895223" y="6725412"/>
                  </a:lnTo>
                  <a:cubicBezTo>
                    <a:pt x="400812" y="6725412"/>
                    <a:pt x="0" y="6324600"/>
                    <a:pt x="0" y="58301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" name="AutoShape 149"/>
          <p:cNvSpPr/>
          <p:nvPr/>
        </p:nvSpPr>
        <p:spPr>
          <a:xfrm rot="91721">
            <a:off x="-15012943" y="3360224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0" name="AutoShape 150"/>
          <p:cNvSpPr/>
          <p:nvPr/>
        </p:nvSpPr>
        <p:spPr>
          <a:xfrm rot="91721">
            <a:off x="-15012948" y="3994964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1" name="AutoShape 151"/>
          <p:cNvSpPr/>
          <p:nvPr/>
        </p:nvSpPr>
        <p:spPr>
          <a:xfrm rot="91721">
            <a:off x="-15021411" y="4621245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2" name="AutoShape 152"/>
          <p:cNvSpPr/>
          <p:nvPr/>
        </p:nvSpPr>
        <p:spPr>
          <a:xfrm rot="91721">
            <a:off x="-15021411" y="5247521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Group 153"/>
          <p:cNvGrpSpPr>
            <a:grpSpLocks noChangeAspect="1"/>
          </p:cNvGrpSpPr>
          <p:nvPr/>
        </p:nvGrpSpPr>
        <p:grpSpPr>
          <a:xfrm>
            <a:off x="-15742514" y="3087472"/>
            <a:ext cx="515884" cy="515884"/>
            <a:chOff x="0" y="0"/>
            <a:chExt cx="687845" cy="687845"/>
          </a:xfrm>
        </p:grpSpPr>
        <p:sp>
          <p:nvSpPr>
            <p:cNvPr id="154" name="Freeform 154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5" name="Group 155"/>
          <p:cNvGrpSpPr>
            <a:grpSpLocks noChangeAspect="1"/>
          </p:cNvGrpSpPr>
          <p:nvPr/>
        </p:nvGrpSpPr>
        <p:grpSpPr>
          <a:xfrm>
            <a:off x="-15742514" y="3707403"/>
            <a:ext cx="515884" cy="515884"/>
            <a:chOff x="0" y="0"/>
            <a:chExt cx="687845" cy="687845"/>
          </a:xfrm>
        </p:grpSpPr>
        <p:sp>
          <p:nvSpPr>
            <p:cNvPr id="156" name="Freeform 15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" name="Group 157"/>
          <p:cNvGrpSpPr>
            <a:grpSpLocks noChangeAspect="1"/>
          </p:cNvGrpSpPr>
          <p:nvPr/>
        </p:nvGrpSpPr>
        <p:grpSpPr>
          <a:xfrm>
            <a:off x="-15742514" y="4344256"/>
            <a:ext cx="515884" cy="515884"/>
            <a:chOff x="0" y="0"/>
            <a:chExt cx="687845" cy="687845"/>
          </a:xfrm>
        </p:grpSpPr>
        <p:sp>
          <p:nvSpPr>
            <p:cNvPr id="158" name="Freeform 15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" name="Group 159"/>
          <p:cNvGrpSpPr>
            <a:grpSpLocks noChangeAspect="1"/>
          </p:cNvGrpSpPr>
          <p:nvPr/>
        </p:nvGrpSpPr>
        <p:grpSpPr>
          <a:xfrm>
            <a:off x="-15742523" y="4972651"/>
            <a:ext cx="515884" cy="515884"/>
            <a:chOff x="0" y="0"/>
            <a:chExt cx="687845" cy="687845"/>
          </a:xfrm>
        </p:grpSpPr>
        <p:sp>
          <p:nvSpPr>
            <p:cNvPr id="160" name="Freeform 160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-15116606" y="741963"/>
            <a:ext cx="1789972" cy="488735"/>
            <a:chOff x="0" y="0"/>
            <a:chExt cx="2386629" cy="651647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2386711" cy="651764"/>
            </a:xfrm>
            <a:custGeom>
              <a:avLst/>
              <a:gdLst/>
              <a:ahLst/>
              <a:cxnLst/>
              <a:rect l="l" t="t" r="r" b="b"/>
              <a:pathLst>
                <a:path w="2386711" h="651764">
                  <a:moveTo>
                    <a:pt x="218694" y="0"/>
                  </a:moveTo>
                  <a:lnTo>
                    <a:pt x="2168017" y="0"/>
                  </a:lnTo>
                  <a:cubicBezTo>
                    <a:pt x="2288794" y="0"/>
                    <a:pt x="2386711" y="97917"/>
                    <a:pt x="2386711" y="218694"/>
                  </a:cubicBezTo>
                  <a:lnTo>
                    <a:pt x="2386711" y="651764"/>
                  </a:lnTo>
                  <a:lnTo>
                    <a:pt x="0" y="651764"/>
                  </a:lnTo>
                  <a:lnTo>
                    <a:pt x="0" y="218694"/>
                  </a:lnTo>
                  <a:cubicBezTo>
                    <a:pt x="0" y="97917"/>
                    <a:pt x="97917" y="0"/>
                    <a:pt x="21869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" name="AutoShape 163"/>
          <p:cNvSpPr/>
          <p:nvPr/>
        </p:nvSpPr>
        <p:spPr>
          <a:xfrm rot="91721">
            <a:off x="-15021411" y="2742406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4" name="AutoShape 164"/>
          <p:cNvSpPr/>
          <p:nvPr/>
        </p:nvSpPr>
        <p:spPr>
          <a:xfrm rot="91721">
            <a:off x="-15021407" y="2116130"/>
            <a:ext cx="219198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5" name="Group 165"/>
          <p:cNvGrpSpPr>
            <a:grpSpLocks noChangeAspect="1"/>
          </p:cNvGrpSpPr>
          <p:nvPr/>
        </p:nvGrpSpPr>
        <p:grpSpPr>
          <a:xfrm>
            <a:off x="-15742514" y="1822220"/>
            <a:ext cx="515884" cy="515884"/>
            <a:chOff x="0" y="0"/>
            <a:chExt cx="687845" cy="687845"/>
          </a:xfrm>
        </p:grpSpPr>
        <p:sp>
          <p:nvSpPr>
            <p:cNvPr id="166" name="Freeform 166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" name="Group 167"/>
          <p:cNvGrpSpPr>
            <a:grpSpLocks noChangeAspect="1"/>
          </p:cNvGrpSpPr>
          <p:nvPr/>
        </p:nvGrpSpPr>
        <p:grpSpPr>
          <a:xfrm>
            <a:off x="-15742514" y="2454846"/>
            <a:ext cx="515884" cy="515884"/>
            <a:chOff x="0" y="0"/>
            <a:chExt cx="687845" cy="687845"/>
          </a:xfrm>
        </p:grpSpPr>
        <p:sp>
          <p:nvSpPr>
            <p:cNvPr id="168" name="Freeform 168" descr="Checkmark with solid fill"/>
            <p:cNvSpPr/>
            <p:nvPr/>
          </p:nvSpPr>
          <p:spPr>
            <a:xfrm>
              <a:off x="0" y="0"/>
              <a:ext cx="687832" cy="687832"/>
            </a:xfrm>
            <a:custGeom>
              <a:avLst/>
              <a:gdLst/>
              <a:ahLst/>
              <a:cxnLst/>
              <a:rect l="l" t="t" r="r" b="b"/>
              <a:pathLst>
                <a:path w="687832" h="687832">
                  <a:moveTo>
                    <a:pt x="0" y="0"/>
                  </a:moveTo>
                  <a:lnTo>
                    <a:pt x="687832" y="0"/>
                  </a:lnTo>
                  <a:lnTo>
                    <a:pt x="687832" y="687832"/>
                  </a:lnTo>
                  <a:lnTo>
                    <a:pt x="0" y="68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-15015477" y="4339822"/>
            <a:ext cx="2367590" cy="368032"/>
            <a:chOff x="0" y="0"/>
            <a:chExt cx="3156786" cy="490710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BBD6E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TextBox 171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-15015477" y="3027027"/>
            <a:ext cx="2367590" cy="368032"/>
            <a:chOff x="0" y="0"/>
            <a:chExt cx="3156786" cy="49071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FEE5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TextBox 174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-14996745" y="2407284"/>
            <a:ext cx="2367590" cy="368033"/>
            <a:chOff x="0" y="0"/>
            <a:chExt cx="3156786" cy="490710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TextBox 177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-15015478" y="4997610"/>
            <a:ext cx="2367590" cy="368032"/>
            <a:chOff x="0" y="0"/>
            <a:chExt cx="3156786" cy="49071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C4E0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80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-14998418" y="1862715"/>
            <a:ext cx="2367590" cy="368032"/>
            <a:chOff x="0" y="0"/>
            <a:chExt cx="3156786" cy="490710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DC8A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TextBox 183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-15015477" y="3714366"/>
            <a:ext cx="2367590" cy="368032"/>
            <a:chOff x="0" y="0"/>
            <a:chExt cx="3156786" cy="49071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3156839" cy="490728"/>
            </a:xfrm>
            <a:custGeom>
              <a:avLst/>
              <a:gdLst/>
              <a:ahLst/>
              <a:cxnLst/>
              <a:rect l="l" t="t" r="r" b="b"/>
              <a:pathLst>
                <a:path w="3156839" h="490728">
                  <a:moveTo>
                    <a:pt x="0" y="0"/>
                  </a:moveTo>
                  <a:lnTo>
                    <a:pt x="3156839" y="0"/>
                  </a:lnTo>
                  <a:lnTo>
                    <a:pt x="3156839" y="490728"/>
                  </a:lnTo>
                  <a:lnTo>
                    <a:pt x="0" y="490728"/>
                  </a:lnTo>
                  <a:close/>
                </a:path>
              </a:pathLst>
            </a:custGeom>
            <a:solidFill>
              <a:srgbClr val="EFBD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TextBox 186"/>
            <p:cNvSpPr txBox="1"/>
            <p:nvPr/>
          </p:nvSpPr>
          <p:spPr>
            <a:xfrm>
              <a:off x="0" y="-28575"/>
              <a:ext cx="3156786" cy="519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260"/>
                </a:lnSpc>
              </a:pPr>
              <a:r>
                <a:rPr lang="en-US" sz="105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 I need to ___ So that ___</a:t>
              </a:r>
            </a:p>
          </p:txBody>
        </p:sp>
      </p:grpSp>
      <p:sp>
        <p:nvSpPr>
          <p:cNvPr id="187" name="TextBox 187"/>
          <p:cNvSpPr txBox="1"/>
          <p:nvPr/>
        </p:nvSpPr>
        <p:spPr>
          <a:xfrm>
            <a:off x="-15623544" y="6367416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-12548209" y="1834661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-12560671" y="2414019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-12520790" y="3027868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-12518388" y="3697369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8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-12520790" y="4309995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-12515390" y="4960377"/>
            <a:ext cx="280285" cy="3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00">
                <a:solidFill>
                  <a:srgbClr val="007DF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grpSp>
        <p:nvGrpSpPr>
          <p:cNvPr id="194" name="Group 194"/>
          <p:cNvGrpSpPr>
            <a:grpSpLocks noChangeAspect="1"/>
          </p:cNvGrpSpPr>
          <p:nvPr/>
        </p:nvGrpSpPr>
        <p:grpSpPr>
          <a:xfrm>
            <a:off x="-5888859" y="3959354"/>
            <a:ext cx="726494" cy="726494"/>
            <a:chOff x="0" y="0"/>
            <a:chExt cx="968658" cy="968658"/>
          </a:xfrm>
        </p:grpSpPr>
        <p:sp>
          <p:nvSpPr>
            <p:cNvPr id="195" name="Freeform 195" descr="Clipboard with solid fill"/>
            <p:cNvSpPr/>
            <p:nvPr/>
          </p:nvSpPr>
          <p:spPr>
            <a:xfrm>
              <a:off x="0" y="0"/>
              <a:ext cx="968629" cy="968629"/>
            </a:xfrm>
            <a:custGeom>
              <a:avLst/>
              <a:gdLst/>
              <a:ahLst/>
              <a:cxnLst/>
              <a:rect l="l" t="t" r="r" b="b"/>
              <a:pathLst>
                <a:path w="968629" h="968629">
                  <a:moveTo>
                    <a:pt x="0" y="0"/>
                  </a:moveTo>
                  <a:lnTo>
                    <a:pt x="968629" y="0"/>
                  </a:lnTo>
                  <a:lnTo>
                    <a:pt x="968629" y="968629"/>
                  </a:lnTo>
                  <a:lnTo>
                    <a:pt x="0" y="96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-10896975" y="2040039"/>
            <a:ext cx="2205197" cy="360235"/>
            <a:chOff x="0" y="0"/>
            <a:chExt cx="2940262" cy="480314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5061200" y="1135297"/>
            <a:ext cx="1929764" cy="1929764"/>
            <a:chOff x="0" y="0"/>
            <a:chExt cx="2573018" cy="2573019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2573020" cy="2573020"/>
            </a:xfrm>
            <a:custGeom>
              <a:avLst/>
              <a:gdLst/>
              <a:ahLst/>
              <a:cxnLst/>
              <a:rect l="l" t="t" r="r" b="b"/>
              <a:pathLst>
                <a:path w="2573020" h="2573020">
                  <a:moveTo>
                    <a:pt x="0" y="1286510"/>
                  </a:moveTo>
                  <a:cubicBezTo>
                    <a:pt x="0" y="575945"/>
                    <a:pt x="575945" y="0"/>
                    <a:pt x="1286510" y="0"/>
                  </a:cubicBezTo>
                  <a:cubicBezTo>
                    <a:pt x="1997075" y="0"/>
                    <a:pt x="2573020" y="575945"/>
                    <a:pt x="2573020" y="1286510"/>
                  </a:cubicBezTo>
                  <a:cubicBezTo>
                    <a:pt x="2573020" y="1997075"/>
                    <a:pt x="1997075" y="2573020"/>
                    <a:pt x="1286510" y="2573020"/>
                  </a:cubicBezTo>
                  <a:cubicBezTo>
                    <a:pt x="575945" y="2573020"/>
                    <a:pt x="0" y="1997075"/>
                    <a:pt x="0" y="128651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TextBox 200"/>
            <p:cNvSpPr txBox="1"/>
            <p:nvPr/>
          </p:nvSpPr>
          <p:spPr>
            <a:xfrm>
              <a:off x="0" y="-9525"/>
              <a:ext cx="2573018" cy="2582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7143395" y="1988478"/>
            <a:ext cx="1462367" cy="238888"/>
            <a:chOff x="0" y="0"/>
            <a:chExt cx="1949822" cy="318518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1949831" cy="318516"/>
            </a:xfrm>
            <a:custGeom>
              <a:avLst/>
              <a:gdLst/>
              <a:ahLst/>
              <a:cxnLst/>
              <a:rect l="l" t="t" r="r" b="b"/>
              <a:pathLst>
                <a:path w="1949831" h="318516">
                  <a:moveTo>
                    <a:pt x="0" y="115570"/>
                  </a:moveTo>
                  <a:lnTo>
                    <a:pt x="1564132" y="115570"/>
                  </a:lnTo>
                  <a:lnTo>
                    <a:pt x="1564132" y="0"/>
                  </a:lnTo>
                  <a:lnTo>
                    <a:pt x="1949831" y="159258"/>
                  </a:lnTo>
                  <a:lnTo>
                    <a:pt x="1564132" y="318516"/>
                  </a:lnTo>
                  <a:lnTo>
                    <a:pt x="1564132" y="202946"/>
                  </a:lnTo>
                  <a:lnTo>
                    <a:pt x="0" y="202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3" name="TextBox 203"/>
          <p:cNvSpPr txBox="1"/>
          <p:nvPr/>
        </p:nvSpPr>
        <p:spPr>
          <a:xfrm>
            <a:off x="8604399" y="2370367"/>
            <a:ext cx="1689756" cy="8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9014135" y="1571345"/>
            <a:ext cx="870284" cy="572248"/>
            <a:chOff x="0" y="0"/>
            <a:chExt cx="1160378" cy="762998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1160399" cy="763016"/>
            </a:xfrm>
            <a:custGeom>
              <a:avLst/>
              <a:gdLst/>
              <a:ahLst/>
              <a:cxnLst/>
              <a:rect l="l" t="t" r="r" b="b"/>
              <a:pathLst>
                <a:path w="1160399" h="763016">
                  <a:moveTo>
                    <a:pt x="0" y="127127"/>
                  </a:moveTo>
                  <a:cubicBezTo>
                    <a:pt x="0" y="56896"/>
                    <a:pt x="56896" y="0"/>
                    <a:pt x="127127" y="0"/>
                  </a:cubicBezTo>
                  <a:lnTo>
                    <a:pt x="1033272" y="0"/>
                  </a:lnTo>
                  <a:cubicBezTo>
                    <a:pt x="1103503" y="0"/>
                    <a:pt x="1160399" y="56896"/>
                    <a:pt x="1160399" y="127127"/>
                  </a:cubicBezTo>
                  <a:lnTo>
                    <a:pt x="1160399" y="635889"/>
                  </a:lnTo>
                  <a:cubicBezTo>
                    <a:pt x="1160399" y="706120"/>
                    <a:pt x="1103503" y="763016"/>
                    <a:pt x="1033272" y="763016"/>
                  </a:cubicBezTo>
                  <a:lnTo>
                    <a:pt x="127127" y="763016"/>
                  </a:lnTo>
                  <a:cubicBezTo>
                    <a:pt x="56896" y="763016"/>
                    <a:pt x="0" y="706120"/>
                    <a:pt x="0" y="635889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6" name="AutoShape 206"/>
          <p:cNvSpPr/>
          <p:nvPr/>
        </p:nvSpPr>
        <p:spPr>
          <a:xfrm rot="91722">
            <a:off x="9276498" y="1944324"/>
            <a:ext cx="4735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7" name="AutoShape 207"/>
          <p:cNvSpPr/>
          <p:nvPr/>
        </p:nvSpPr>
        <p:spPr>
          <a:xfrm rot="91722">
            <a:off x="9276498" y="1809028"/>
            <a:ext cx="4735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8" name="Group 208"/>
          <p:cNvGrpSpPr>
            <a:grpSpLocks noChangeAspect="1"/>
          </p:cNvGrpSpPr>
          <p:nvPr/>
        </p:nvGrpSpPr>
        <p:grpSpPr>
          <a:xfrm>
            <a:off x="9120716" y="1745534"/>
            <a:ext cx="111447" cy="111448"/>
            <a:chOff x="0" y="0"/>
            <a:chExt cx="148596" cy="148597"/>
          </a:xfrm>
        </p:grpSpPr>
        <p:sp>
          <p:nvSpPr>
            <p:cNvPr id="209" name="Freeform 209" descr="Checkmark with solid fill"/>
            <p:cNvSpPr/>
            <p:nvPr/>
          </p:nvSpPr>
          <p:spPr>
            <a:xfrm>
              <a:off x="0" y="0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90" h="148590">
                  <a:moveTo>
                    <a:pt x="0" y="0"/>
                  </a:moveTo>
                  <a:lnTo>
                    <a:pt x="148590" y="0"/>
                  </a:lnTo>
                  <a:lnTo>
                    <a:pt x="148590" y="148590"/>
                  </a:lnTo>
                  <a:lnTo>
                    <a:pt x="0" y="1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210"/>
          <p:cNvGrpSpPr>
            <a:grpSpLocks noChangeAspect="1"/>
          </p:cNvGrpSpPr>
          <p:nvPr/>
        </p:nvGrpSpPr>
        <p:grpSpPr>
          <a:xfrm>
            <a:off x="9120716" y="1882201"/>
            <a:ext cx="111447" cy="111448"/>
            <a:chOff x="0" y="0"/>
            <a:chExt cx="148596" cy="148597"/>
          </a:xfrm>
        </p:grpSpPr>
        <p:sp>
          <p:nvSpPr>
            <p:cNvPr id="211" name="Freeform 211" descr="Checkmark with solid fill"/>
            <p:cNvSpPr/>
            <p:nvPr/>
          </p:nvSpPr>
          <p:spPr>
            <a:xfrm>
              <a:off x="0" y="0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90" h="148590">
                  <a:moveTo>
                    <a:pt x="0" y="0"/>
                  </a:moveTo>
                  <a:lnTo>
                    <a:pt x="148590" y="0"/>
                  </a:lnTo>
                  <a:lnTo>
                    <a:pt x="148590" y="148590"/>
                  </a:lnTo>
                  <a:lnTo>
                    <a:pt x="0" y="1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9255932" y="1512155"/>
            <a:ext cx="386691" cy="105583"/>
            <a:chOff x="0" y="0"/>
            <a:chExt cx="515588" cy="140777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515620" cy="140843"/>
            </a:xfrm>
            <a:custGeom>
              <a:avLst/>
              <a:gdLst/>
              <a:ahLst/>
              <a:cxnLst/>
              <a:rect l="l" t="t" r="r" b="b"/>
              <a:pathLst>
                <a:path w="515620" h="140843">
                  <a:moveTo>
                    <a:pt x="47244" y="0"/>
                  </a:moveTo>
                  <a:lnTo>
                    <a:pt x="468376" y="0"/>
                  </a:lnTo>
                  <a:cubicBezTo>
                    <a:pt x="494411" y="0"/>
                    <a:pt x="515620" y="21209"/>
                    <a:pt x="515620" y="47244"/>
                  </a:cubicBezTo>
                  <a:lnTo>
                    <a:pt x="515620" y="140843"/>
                  </a:lnTo>
                  <a:lnTo>
                    <a:pt x="0" y="140843"/>
                  </a:lnTo>
                  <a:lnTo>
                    <a:pt x="0" y="47244"/>
                  </a:lnTo>
                  <a:cubicBezTo>
                    <a:pt x="0" y="21209"/>
                    <a:pt x="21209" y="0"/>
                    <a:pt x="47244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8158685" y="5022830"/>
            <a:ext cx="2581184" cy="1152046"/>
            <a:chOff x="0" y="0"/>
            <a:chExt cx="3441579" cy="1536061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3441573" cy="1536065"/>
            </a:xfrm>
            <a:custGeom>
              <a:avLst/>
              <a:gdLst/>
              <a:ahLst/>
              <a:cxnLst/>
              <a:rect l="l" t="t" r="r" b="b"/>
              <a:pathLst>
                <a:path w="3441573" h="1536065">
                  <a:moveTo>
                    <a:pt x="0" y="256032"/>
                  </a:moveTo>
                  <a:cubicBezTo>
                    <a:pt x="0" y="114681"/>
                    <a:pt x="114681" y="0"/>
                    <a:pt x="256032" y="0"/>
                  </a:cubicBezTo>
                  <a:lnTo>
                    <a:pt x="3185541" y="0"/>
                  </a:lnTo>
                  <a:cubicBezTo>
                    <a:pt x="3326892" y="0"/>
                    <a:pt x="3441573" y="114681"/>
                    <a:pt x="3441573" y="256032"/>
                  </a:cubicBezTo>
                  <a:lnTo>
                    <a:pt x="3441573" y="1280033"/>
                  </a:lnTo>
                  <a:cubicBezTo>
                    <a:pt x="3441573" y="1421384"/>
                    <a:pt x="3326892" y="1536065"/>
                    <a:pt x="3185541" y="1536065"/>
                  </a:cubicBezTo>
                  <a:lnTo>
                    <a:pt x="256032" y="1536065"/>
                  </a:lnTo>
                  <a:cubicBezTo>
                    <a:pt x="114681" y="1536065"/>
                    <a:pt x="0" y="1421384"/>
                    <a:pt x="0" y="128003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TextBox 216"/>
            <p:cNvSpPr txBox="1"/>
            <p:nvPr/>
          </p:nvSpPr>
          <p:spPr>
            <a:xfrm>
              <a:off x="0" y="-9525"/>
              <a:ext cx="3441579" cy="154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217" name="Group 217"/>
          <p:cNvGrpSpPr/>
          <p:nvPr/>
        </p:nvGrpSpPr>
        <p:grpSpPr>
          <a:xfrm rot="-5400000">
            <a:off x="8703477" y="3862687"/>
            <a:ext cx="1405941" cy="259729"/>
            <a:chOff x="0" y="0"/>
            <a:chExt cx="1874588" cy="346306"/>
          </a:xfrm>
        </p:grpSpPr>
        <p:sp>
          <p:nvSpPr>
            <p:cNvPr id="218" name="Freeform 218"/>
            <p:cNvSpPr/>
            <p:nvPr/>
          </p:nvSpPr>
          <p:spPr>
            <a:xfrm>
              <a:off x="0" y="0"/>
              <a:ext cx="1874647" cy="346202"/>
            </a:xfrm>
            <a:custGeom>
              <a:avLst/>
              <a:gdLst/>
              <a:ahLst/>
              <a:cxnLst/>
              <a:rect l="l" t="t" r="r" b="b"/>
              <a:pathLst>
                <a:path w="1874647" h="346202">
                  <a:moveTo>
                    <a:pt x="0" y="125730"/>
                  </a:moveTo>
                  <a:lnTo>
                    <a:pt x="1455293" y="125730"/>
                  </a:lnTo>
                  <a:lnTo>
                    <a:pt x="1455293" y="0"/>
                  </a:lnTo>
                  <a:lnTo>
                    <a:pt x="1874647" y="173101"/>
                  </a:lnTo>
                  <a:lnTo>
                    <a:pt x="1455293" y="346202"/>
                  </a:lnTo>
                  <a:lnTo>
                    <a:pt x="1455293" y="220472"/>
                  </a:lnTo>
                  <a:lnTo>
                    <a:pt x="0" y="220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3D07AFA4-011B-D502-8532-7760E1099242}"/>
              </a:ext>
            </a:extLst>
          </p:cNvPr>
          <p:cNvSpPr/>
          <p:nvPr/>
        </p:nvSpPr>
        <p:spPr>
          <a:xfrm>
            <a:off x="533400" y="1212991"/>
            <a:ext cx="1295400" cy="1314537"/>
          </a:xfrm>
          <a:prstGeom prst="ellipse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latin typeface="Product Sans" panose="020B0403030502040203" pitchFamily="34" charset="0"/>
              </a:rPr>
              <a:t>3</a:t>
            </a:r>
            <a:endParaRPr lang="en-US" sz="6000"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sp>
        <p:nvSpPr>
          <p:cNvPr id="103" name="Freeform 103"/>
          <p:cNvSpPr/>
          <p:nvPr/>
        </p:nvSpPr>
        <p:spPr>
          <a:xfrm rot="5400000">
            <a:off x="1886727" y="4708893"/>
            <a:ext cx="2325768" cy="3194983"/>
          </a:xfrm>
          <a:custGeom>
            <a:avLst/>
            <a:gdLst/>
            <a:ahLst/>
            <a:cxnLst/>
            <a:rect l="l" t="t" r="r" b="b"/>
            <a:pathLst>
              <a:path w="2325768" h="3194983">
                <a:moveTo>
                  <a:pt x="0" y="0"/>
                </a:moveTo>
                <a:lnTo>
                  <a:pt x="2325769" y="0"/>
                </a:lnTo>
                <a:lnTo>
                  <a:pt x="2325769" y="3194983"/>
                </a:lnTo>
                <a:lnTo>
                  <a:pt x="0" y="3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3984" r="-5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TextBox 104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Sprint Planning Flow</a:t>
              </a:r>
            </a:p>
          </p:txBody>
        </p:sp>
      </p:grpSp>
      <p:sp>
        <p:nvSpPr>
          <p:cNvPr id="136" name="Freeform 136"/>
          <p:cNvSpPr/>
          <p:nvPr/>
        </p:nvSpPr>
        <p:spPr>
          <a:xfrm>
            <a:off x="1742894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2" y="0"/>
                </a:lnTo>
                <a:lnTo>
                  <a:pt x="1015212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7" name="TextBox 137"/>
          <p:cNvSpPr txBox="1"/>
          <p:nvPr/>
        </p:nvSpPr>
        <p:spPr>
          <a:xfrm>
            <a:off x="2085896" y="4303967"/>
            <a:ext cx="161092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1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1742894" y="5501030"/>
            <a:ext cx="2714190" cy="1578254"/>
            <a:chOff x="0" y="0"/>
            <a:chExt cx="3618920" cy="2104339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618920" cy="2104339"/>
            </a:xfrm>
            <a:custGeom>
              <a:avLst/>
              <a:gdLst/>
              <a:ahLst/>
              <a:cxnLst/>
              <a:rect l="l" t="t" r="r" b="b"/>
              <a:pathLst>
                <a:path w="3618920" h="2104339">
                  <a:moveTo>
                    <a:pt x="0" y="0"/>
                  </a:moveTo>
                  <a:lnTo>
                    <a:pt x="3618920" y="0"/>
                  </a:lnTo>
                  <a:lnTo>
                    <a:pt x="3618920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0" y="-9525"/>
              <a:ext cx="3618920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Select Items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from Backlog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sp>
        <p:nvSpPr>
          <p:cNvPr id="103" name="Freeform 103"/>
          <p:cNvSpPr/>
          <p:nvPr/>
        </p:nvSpPr>
        <p:spPr>
          <a:xfrm rot="5400000">
            <a:off x="1886727" y="4708893"/>
            <a:ext cx="2325768" cy="3194983"/>
          </a:xfrm>
          <a:custGeom>
            <a:avLst/>
            <a:gdLst/>
            <a:ahLst/>
            <a:cxnLst/>
            <a:rect l="l" t="t" r="r" b="b"/>
            <a:pathLst>
              <a:path w="2325768" h="3194983">
                <a:moveTo>
                  <a:pt x="0" y="0"/>
                </a:moveTo>
                <a:lnTo>
                  <a:pt x="2325769" y="0"/>
                </a:lnTo>
                <a:lnTo>
                  <a:pt x="2325769" y="3194983"/>
                </a:lnTo>
                <a:lnTo>
                  <a:pt x="0" y="3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3984" r="-5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 rot="5400000">
            <a:off x="5836291" y="4792512"/>
            <a:ext cx="2339637" cy="3041613"/>
          </a:xfrm>
          <a:custGeom>
            <a:avLst/>
            <a:gdLst/>
            <a:ahLst/>
            <a:cxnLst/>
            <a:rect l="l" t="t" r="r" b="b"/>
            <a:pathLst>
              <a:path w="2339637" h="3041613">
                <a:moveTo>
                  <a:pt x="0" y="0"/>
                </a:moveTo>
                <a:lnTo>
                  <a:pt x="2339637" y="0"/>
                </a:lnTo>
                <a:lnTo>
                  <a:pt x="2339637" y="3041613"/>
                </a:lnTo>
                <a:lnTo>
                  <a:pt x="0" y="304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0637" b="-57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TextBox 105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Sprint Planning Flow</a:t>
              </a:r>
            </a:p>
          </p:txBody>
        </p:sp>
      </p:grpSp>
      <p:sp>
        <p:nvSpPr>
          <p:cNvPr id="137" name="Freeform 137"/>
          <p:cNvSpPr/>
          <p:nvPr/>
        </p:nvSpPr>
        <p:spPr>
          <a:xfrm>
            <a:off x="5542528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8" name="TextBox 138"/>
          <p:cNvSpPr txBox="1"/>
          <p:nvPr/>
        </p:nvSpPr>
        <p:spPr>
          <a:xfrm>
            <a:off x="5815104" y="4303967"/>
            <a:ext cx="30194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2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9678054" y="4303967"/>
            <a:ext cx="335518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3</a:t>
            </a:r>
          </a:p>
        </p:txBody>
      </p:sp>
      <p:sp>
        <p:nvSpPr>
          <p:cNvPr id="140" name="Freeform 140"/>
          <p:cNvSpPr/>
          <p:nvPr/>
        </p:nvSpPr>
        <p:spPr>
          <a:xfrm>
            <a:off x="1723844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2" y="0"/>
                </a:lnTo>
                <a:lnTo>
                  <a:pt x="1015212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1" name="TextBox 141"/>
          <p:cNvSpPr txBox="1"/>
          <p:nvPr/>
        </p:nvSpPr>
        <p:spPr>
          <a:xfrm>
            <a:off x="2066846" y="4303967"/>
            <a:ext cx="161092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1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1742894" y="5501030"/>
            <a:ext cx="2714190" cy="1578254"/>
            <a:chOff x="0" y="0"/>
            <a:chExt cx="3618920" cy="2104339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3618920" cy="2104339"/>
            </a:xfrm>
            <a:custGeom>
              <a:avLst/>
              <a:gdLst/>
              <a:ahLst/>
              <a:cxnLst/>
              <a:rect l="l" t="t" r="r" b="b"/>
              <a:pathLst>
                <a:path w="3618920" h="2104339">
                  <a:moveTo>
                    <a:pt x="0" y="0"/>
                  </a:moveTo>
                  <a:lnTo>
                    <a:pt x="3618920" y="0"/>
                  </a:lnTo>
                  <a:lnTo>
                    <a:pt x="3618920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TextBox 144"/>
            <p:cNvSpPr txBox="1"/>
            <p:nvPr/>
          </p:nvSpPr>
          <p:spPr>
            <a:xfrm>
              <a:off x="0" y="-9525"/>
              <a:ext cx="3618920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Select Items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from Backlog</a:t>
              </a:r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5542528" y="5573459"/>
            <a:ext cx="2984388" cy="1723112"/>
            <a:chOff x="0" y="0"/>
            <a:chExt cx="3979184" cy="2297483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3979183" cy="2297483"/>
            </a:xfrm>
            <a:custGeom>
              <a:avLst/>
              <a:gdLst/>
              <a:ahLst/>
              <a:cxnLst/>
              <a:rect l="l" t="t" r="r" b="b"/>
              <a:pathLst>
                <a:path w="3979183" h="2297483">
                  <a:moveTo>
                    <a:pt x="0" y="0"/>
                  </a:moveTo>
                  <a:lnTo>
                    <a:pt x="3979183" y="0"/>
                  </a:lnTo>
                  <a:lnTo>
                    <a:pt x="3979183" y="2297483"/>
                  </a:lnTo>
                  <a:lnTo>
                    <a:pt x="0" y="2297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TextBox 147"/>
            <p:cNvSpPr txBox="1"/>
            <p:nvPr/>
          </p:nvSpPr>
          <p:spPr>
            <a:xfrm>
              <a:off x="0" y="-9525"/>
              <a:ext cx="3979184" cy="23070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Generate Acceptance Criteria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sp>
        <p:nvSpPr>
          <p:cNvPr id="103" name="Freeform 103"/>
          <p:cNvSpPr/>
          <p:nvPr/>
        </p:nvSpPr>
        <p:spPr>
          <a:xfrm rot="5400000">
            <a:off x="1886727" y="4708893"/>
            <a:ext cx="2325768" cy="3194983"/>
          </a:xfrm>
          <a:custGeom>
            <a:avLst/>
            <a:gdLst/>
            <a:ahLst/>
            <a:cxnLst/>
            <a:rect l="l" t="t" r="r" b="b"/>
            <a:pathLst>
              <a:path w="2325768" h="3194983">
                <a:moveTo>
                  <a:pt x="0" y="0"/>
                </a:moveTo>
                <a:lnTo>
                  <a:pt x="2325769" y="0"/>
                </a:lnTo>
                <a:lnTo>
                  <a:pt x="2325769" y="3194983"/>
                </a:lnTo>
                <a:lnTo>
                  <a:pt x="0" y="3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3984" r="-5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 rot="5400000">
            <a:off x="5836291" y="4792512"/>
            <a:ext cx="2339637" cy="3041613"/>
          </a:xfrm>
          <a:custGeom>
            <a:avLst/>
            <a:gdLst/>
            <a:ahLst/>
            <a:cxnLst/>
            <a:rect l="l" t="t" r="r" b="b"/>
            <a:pathLst>
              <a:path w="2339637" h="3041613">
                <a:moveTo>
                  <a:pt x="0" y="0"/>
                </a:moveTo>
                <a:lnTo>
                  <a:pt x="2339637" y="0"/>
                </a:lnTo>
                <a:lnTo>
                  <a:pt x="2339637" y="3041613"/>
                </a:lnTo>
                <a:lnTo>
                  <a:pt x="0" y="304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0637" b="-57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 rot="5400000">
            <a:off x="9575441" y="4810795"/>
            <a:ext cx="2339637" cy="3005048"/>
          </a:xfrm>
          <a:custGeom>
            <a:avLst/>
            <a:gdLst/>
            <a:ahLst/>
            <a:cxnLst/>
            <a:rect l="l" t="t" r="r" b="b"/>
            <a:pathLst>
              <a:path w="2339637" h="3005048">
                <a:moveTo>
                  <a:pt x="0" y="0"/>
                </a:moveTo>
                <a:lnTo>
                  <a:pt x="2339637" y="0"/>
                </a:lnTo>
                <a:lnTo>
                  <a:pt x="2339637" y="3005048"/>
                </a:lnTo>
                <a:lnTo>
                  <a:pt x="0" y="300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2227" b="-59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6" name="TextBox 106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Sprint Planning Flow</a:t>
              </a:r>
            </a:p>
          </p:txBody>
        </p:sp>
      </p:grpSp>
      <p:sp>
        <p:nvSpPr>
          <p:cNvPr id="138" name="Freeform 138"/>
          <p:cNvSpPr/>
          <p:nvPr/>
        </p:nvSpPr>
        <p:spPr>
          <a:xfrm>
            <a:off x="5542528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9" name="TextBox 139"/>
          <p:cNvSpPr txBox="1"/>
          <p:nvPr/>
        </p:nvSpPr>
        <p:spPr>
          <a:xfrm>
            <a:off x="5815104" y="4303967"/>
            <a:ext cx="30194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2</a:t>
            </a:r>
          </a:p>
        </p:txBody>
      </p:sp>
      <p:sp>
        <p:nvSpPr>
          <p:cNvPr id="140" name="Freeform 140"/>
          <p:cNvSpPr/>
          <p:nvPr/>
        </p:nvSpPr>
        <p:spPr>
          <a:xfrm>
            <a:off x="9422266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1" name="TextBox 141"/>
          <p:cNvSpPr txBox="1"/>
          <p:nvPr/>
        </p:nvSpPr>
        <p:spPr>
          <a:xfrm>
            <a:off x="9678054" y="4303967"/>
            <a:ext cx="335518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3</a:t>
            </a:r>
          </a:p>
        </p:txBody>
      </p:sp>
      <p:sp>
        <p:nvSpPr>
          <p:cNvPr id="142" name="Freeform 142"/>
          <p:cNvSpPr/>
          <p:nvPr/>
        </p:nvSpPr>
        <p:spPr>
          <a:xfrm>
            <a:off x="1723844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2" y="0"/>
                </a:lnTo>
                <a:lnTo>
                  <a:pt x="1015212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3" name="TextBox 143"/>
          <p:cNvSpPr txBox="1"/>
          <p:nvPr/>
        </p:nvSpPr>
        <p:spPr>
          <a:xfrm>
            <a:off x="2066846" y="4303967"/>
            <a:ext cx="161092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1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1742894" y="5501030"/>
            <a:ext cx="2714190" cy="1578254"/>
            <a:chOff x="0" y="0"/>
            <a:chExt cx="3618920" cy="210433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3618920" cy="2104339"/>
            </a:xfrm>
            <a:custGeom>
              <a:avLst/>
              <a:gdLst/>
              <a:ahLst/>
              <a:cxnLst/>
              <a:rect l="l" t="t" r="r" b="b"/>
              <a:pathLst>
                <a:path w="3618920" h="2104339">
                  <a:moveTo>
                    <a:pt x="0" y="0"/>
                  </a:moveTo>
                  <a:lnTo>
                    <a:pt x="3618920" y="0"/>
                  </a:lnTo>
                  <a:lnTo>
                    <a:pt x="3618920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TextBox 146"/>
            <p:cNvSpPr txBox="1"/>
            <p:nvPr/>
          </p:nvSpPr>
          <p:spPr>
            <a:xfrm>
              <a:off x="0" y="-9525"/>
              <a:ext cx="3618920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Select Items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from Backlog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5542528" y="5573459"/>
            <a:ext cx="2984388" cy="1723112"/>
            <a:chOff x="0" y="0"/>
            <a:chExt cx="3979184" cy="2297483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3979183" cy="2297483"/>
            </a:xfrm>
            <a:custGeom>
              <a:avLst/>
              <a:gdLst/>
              <a:ahLst/>
              <a:cxnLst/>
              <a:rect l="l" t="t" r="r" b="b"/>
              <a:pathLst>
                <a:path w="3979183" h="2297483">
                  <a:moveTo>
                    <a:pt x="0" y="0"/>
                  </a:moveTo>
                  <a:lnTo>
                    <a:pt x="3979183" y="0"/>
                  </a:lnTo>
                  <a:lnTo>
                    <a:pt x="3979183" y="2297483"/>
                  </a:lnTo>
                  <a:lnTo>
                    <a:pt x="0" y="2297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TextBox 149"/>
            <p:cNvSpPr txBox="1"/>
            <p:nvPr/>
          </p:nvSpPr>
          <p:spPr>
            <a:xfrm>
              <a:off x="0" y="-9525"/>
              <a:ext cx="3979184" cy="23070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Generate Acceptance Criteria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9321510" y="5501030"/>
            <a:ext cx="2984388" cy="1578254"/>
            <a:chOff x="0" y="0"/>
            <a:chExt cx="3979184" cy="2104339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TextBox 152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Break Item into Tasks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sp>
        <p:nvSpPr>
          <p:cNvPr id="103" name="Freeform 103"/>
          <p:cNvSpPr/>
          <p:nvPr/>
        </p:nvSpPr>
        <p:spPr>
          <a:xfrm rot="5400000">
            <a:off x="2086342" y="4528115"/>
            <a:ext cx="2306931" cy="3575376"/>
          </a:xfrm>
          <a:custGeom>
            <a:avLst/>
            <a:gdLst/>
            <a:ahLst/>
            <a:cxnLst/>
            <a:rect l="l" t="t" r="r" b="b"/>
            <a:pathLst>
              <a:path w="2306931" h="3575376">
                <a:moveTo>
                  <a:pt x="0" y="0"/>
                </a:moveTo>
                <a:lnTo>
                  <a:pt x="2306931" y="0"/>
                </a:lnTo>
                <a:lnTo>
                  <a:pt x="2306931" y="3575376"/>
                </a:lnTo>
                <a:lnTo>
                  <a:pt x="0" y="357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6" t="-144834" r="-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 rot="5400000">
            <a:off x="5473640" y="4415993"/>
            <a:ext cx="2306931" cy="3799621"/>
          </a:xfrm>
          <a:custGeom>
            <a:avLst/>
            <a:gdLst/>
            <a:ahLst/>
            <a:cxnLst/>
            <a:rect l="l" t="t" r="r" b="b"/>
            <a:pathLst>
              <a:path w="2306931" h="3799621">
                <a:moveTo>
                  <a:pt x="0" y="0"/>
                </a:moveTo>
                <a:lnTo>
                  <a:pt x="2306931" y="0"/>
                </a:lnTo>
                <a:lnTo>
                  <a:pt x="2306931" y="3799620"/>
                </a:lnTo>
                <a:lnTo>
                  <a:pt x="0" y="379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03114" b="-240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 rot="5400000">
            <a:off x="9050376" y="4271861"/>
            <a:ext cx="2306931" cy="4087884"/>
          </a:xfrm>
          <a:custGeom>
            <a:avLst/>
            <a:gdLst/>
            <a:ahLst/>
            <a:cxnLst/>
            <a:rect l="l" t="t" r="r" b="b"/>
            <a:pathLst>
              <a:path w="2306931" h="4087884">
                <a:moveTo>
                  <a:pt x="0" y="0"/>
                </a:moveTo>
                <a:lnTo>
                  <a:pt x="2306931" y="0"/>
                </a:lnTo>
                <a:lnTo>
                  <a:pt x="2306931" y="4087884"/>
                </a:lnTo>
                <a:lnTo>
                  <a:pt x="0" y="408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22" t="-97935" r="-1360" b="-178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6" name="Group 106"/>
          <p:cNvGrpSpPr/>
          <p:nvPr/>
        </p:nvGrpSpPr>
        <p:grpSpPr>
          <a:xfrm>
            <a:off x="13814734" y="5444828"/>
            <a:ext cx="2984388" cy="1578254"/>
            <a:chOff x="0" y="0"/>
            <a:chExt cx="3979184" cy="2104339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Task Assignment</a:t>
              </a:r>
            </a:p>
          </p:txBody>
        </p:sp>
      </p:grpSp>
      <p:sp>
        <p:nvSpPr>
          <p:cNvPr id="109" name="Freeform 109"/>
          <p:cNvSpPr/>
          <p:nvPr/>
        </p:nvSpPr>
        <p:spPr>
          <a:xfrm rot="5400000">
            <a:off x="13389375" y="3854057"/>
            <a:ext cx="2306931" cy="4923492"/>
          </a:xfrm>
          <a:custGeom>
            <a:avLst/>
            <a:gdLst/>
            <a:ahLst/>
            <a:cxnLst/>
            <a:rect l="l" t="t" r="r" b="b"/>
            <a:pathLst>
              <a:path w="2306931" h="4923492">
                <a:moveTo>
                  <a:pt x="0" y="0"/>
                </a:moveTo>
                <a:lnTo>
                  <a:pt x="2306931" y="0"/>
                </a:lnTo>
                <a:lnTo>
                  <a:pt x="2306931" y="4923492"/>
                </a:lnTo>
                <a:lnTo>
                  <a:pt x="0" y="492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859" b="-785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0" name="Group 110"/>
          <p:cNvGrpSpPr/>
          <p:nvPr/>
        </p:nvGrpSpPr>
        <p:grpSpPr>
          <a:xfrm>
            <a:off x="13263838" y="5236956"/>
            <a:ext cx="2984388" cy="1578254"/>
            <a:chOff x="0" y="0"/>
            <a:chExt cx="3979184" cy="2104339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960"/>
                </a:lnSpc>
              </a:pPr>
              <a:r>
                <a:rPr lang="en-US" sz="3300" b="1" dirty="0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 Task Assignment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Sprint Planning Flow</a:t>
              </a:r>
            </a:p>
          </p:txBody>
        </p:sp>
      </p:grpSp>
      <p:sp>
        <p:nvSpPr>
          <p:cNvPr id="116" name="Freeform 116"/>
          <p:cNvSpPr/>
          <p:nvPr/>
        </p:nvSpPr>
        <p:spPr>
          <a:xfrm>
            <a:off x="1742894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2" y="0"/>
                </a:lnTo>
                <a:lnTo>
                  <a:pt x="1015212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7" name="TextBox 117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2085896" y="4303967"/>
            <a:ext cx="161092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1</a:t>
            </a:r>
          </a:p>
        </p:txBody>
      </p:sp>
      <p:sp>
        <p:nvSpPr>
          <p:cNvPr id="147" name="Freeform 147"/>
          <p:cNvSpPr/>
          <p:nvPr/>
        </p:nvSpPr>
        <p:spPr>
          <a:xfrm>
            <a:off x="5542528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8" name="TextBox 148"/>
          <p:cNvSpPr txBox="1"/>
          <p:nvPr/>
        </p:nvSpPr>
        <p:spPr>
          <a:xfrm>
            <a:off x="5815104" y="4303967"/>
            <a:ext cx="30194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2</a:t>
            </a:r>
          </a:p>
        </p:txBody>
      </p:sp>
      <p:sp>
        <p:nvSpPr>
          <p:cNvPr id="149" name="Freeform 149"/>
          <p:cNvSpPr/>
          <p:nvPr/>
        </p:nvSpPr>
        <p:spPr>
          <a:xfrm>
            <a:off x="9422266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0" name="TextBox 150"/>
          <p:cNvSpPr txBox="1"/>
          <p:nvPr/>
        </p:nvSpPr>
        <p:spPr>
          <a:xfrm>
            <a:off x="9678054" y="4303967"/>
            <a:ext cx="335518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3</a:t>
            </a:r>
          </a:p>
        </p:txBody>
      </p:sp>
      <p:sp>
        <p:nvSpPr>
          <p:cNvPr id="151" name="Freeform 151"/>
          <p:cNvSpPr/>
          <p:nvPr/>
        </p:nvSpPr>
        <p:spPr>
          <a:xfrm>
            <a:off x="13221900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2" name="TextBox 152"/>
          <p:cNvSpPr txBox="1"/>
          <p:nvPr/>
        </p:nvSpPr>
        <p:spPr>
          <a:xfrm>
            <a:off x="13437385" y="4303967"/>
            <a:ext cx="41612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4</a:t>
            </a:r>
          </a:p>
        </p:txBody>
      </p:sp>
      <p:grpSp>
        <p:nvGrpSpPr>
          <p:cNvPr id="153" name="Group 153"/>
          <p:cNvGrpSpPr/>
          <p:nvPr/>
        </p:nvGrpSpPr>
        <p:grpSpPr>
          <a:xfrm>
            <a:off x="1742894" y="5501030"/>
            <a:ext cx="2714190" cy="1578254"/>
            <a:chOff x="0" y="0"/>
            <a:chExt cx="3618920" cy="2104339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3618920" cy="2104339"/>
            </a:xfrm>
            <a:custGeom>
              <a:avLst/>
              <a:gdLst/>
              <a:ahLst/>
              <a:cxnLst/>
              <a:rect l="l" t="t" r="r" b="b"/>
              <a:pathLst>
                <a:path w="3618920" h="2104339">
                  <a:moveTo>
                    <a:pt x="0" y="0"/>
                  </a:moveTo>
                  <a:lnTo>
                    <a:pt x="3618920" y="0"/>
                  </a:lnTo>
                  <a:lnTo>
                    <a:pt x="3618920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TextBox 155"/>
            <p:cNvSpPr txBox="1"/>
            <p:nvPr/>
          </p:nvSpPr>
          <p:spPr>
            <a:xfrm>
              <a:off x="0" y="-9525"/>
              <a:ext cx="3618920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Select Items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from Backlog</a:t>
              </a: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5542528" y="5573459"/>
            <a:ext cx="2984388" cy="1723112"/>
            <a:chOff x="0" y="0"/>
            <a:chExt cx="3979184" cy="2297483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3979183" cy="2297483"/>
            </a:xfrm>
            <a:custGeom>
              <a:avLst/>
              <a:gdLst/>
              <a:ahLst/>
              <a:cxnLst/>
              <a:rect l="l" t="t" r="r" b="b"/>
              <a:pathLst>
                <a:path w="3979183" h="2297483">
                  <a:moveTo>
                    <a:pt x="0" y="0"/>
                  </a:moveTo>
                  <a:lnTo>
                    <a:pt x="3979183" y="0"/>
                  </a:lnTo>
                  <a:lnTo>
                    <a:pt x="3979183" y="2297483"/>
                  </a:lnTo>
                  <a:lnTo>
                    <a:pt x="0" y="2297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TextBox 158"/>
            <p:cNvSpPr txBox="1"/>
            <p:nvPr/>
          </p:nvSpPr>
          <p:spPr>
            <a:xfrm>
              <a:off x="0" y="-9525"/>
              <a:ext cx="3979184" cy="23070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Generate Acceptance Criteria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9321510" y="5501030"/>
            <a:ext cx="2984388" cy="1578254"/>
            <a:chOff x="0" y="0"/>
            <a:chExt cx="3979184" cy="2104339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TextBox 161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Break Item into Tasks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sp>
        <p:nvSpPr>
          <p:cNvPr id="103" name="Freeform 103"/>
          <p:cNvSpPr/>
          <p:nvPr/>
        </p:nvSpPr>
        <p:spPr>
          <a:xfrm rot="5400000">
            <a:off x="1886727" y="4708893"/>
            <a:ext cx="2325768" cy="3194983"/>
          </a:xfrm>
          <a:custGeom>
            <a:avLst/>
            <a:gdLst/>
            <a:ahLst/>
            <a:cxnLst/>
            <a:rect l="l" t="t" r="r" b="b"/>
            <a:pathLst>
              <a:path w="2325768" h="3194983">
                <a:moveTo>
                  <a:pt x="0" y="0"/>
                </a:moveTo>
                <a:lnTo>
                  <a:pt x="2325769" y="0"/>
                </a:lnTo>
                <a:lnTo>
                  <a:pt x="2325769" y="3194983"/>
                </a:lnTo>
                <a:lnTo>
                  <a:pt x="0" y="3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3984" r="-5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 rot="5400000">
            <a:off x="5836291" y="4792512"/>
            <a:ext cx="2339637" cy="3041613"/>
          </a:xfrm>
          <a:custGeom>
            <a:avLst/>
            <a:gdLst/>
            <a:ahLst/>
            <a:cxnLst/>
            <a:rect l="l" t="t" r="r" b="b"/>
            <a:pathLst>
              <a:path w="2339637" h="3041613">
                <a:moveTo>
                  <a:pt x="0" y="0"/>
                </a:moveTo>
                <a:lnTo>
                  <a:pt x="2339637" y="0"/>
                </a:lnTo>
                <a:lnTo>
                  <a:pt x="2339637" y="3041613"/>
                </a:lnTo>
                <a:lnTo>
                  <a:pt x="0" y="304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0637" b="-57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 rot="5400000">
            <a:off x="9575441" y="4810795"/>
            <a:ext cx="2339637" cy="3005048"/>
          </a:xfrm>
          <a:custGeom>
            <a:avLst/>
            <a:gdLst/>
            <a:ahLst/>
            <a:cxnLst/>
            <a:rect l="l" t="t" r="r" b="b"/>
            <a:pathLst>
              <a:path w="2339637" h="3005048">
                <a:moveTo>
                  <a:pt x="0" y="0"/>
                </a:moveTo>
                <a:lnTo>
                  <a:pt x="2339637" y="0"/>
                </a:lnTo>
                <a:lnTo>
                  <a:pt x="2339637" y="3005048"/>
                </a:lnTo>
                <a:lnTo>
                  <a:pt x="0" y="300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32227" b="-59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6" name="TextBox 106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1742894" y="5501030"/>
            <a:ext cx="2714190" cy="1578254"/>
            <a:chOff x="0" y="0"/>
            <a:chExt cx="3618920" cy="2104339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3618920" cy="2104339"/>
            </a:xfrm>
            <a:custGeom>
              <a:avLst/>
              <a:gdLst/>
              <a:ahLst/>
              <a:cxnLst/>
              <a:rect l="l" t="t" r="r" b="b"/>
              <a:pathLst>
                <a:path w="3618920" h="2104339">
                  <a:moveTo>
                    <a:pt x="0" y="0"/>
                  </a:moveTo>
                  <a:lnTo>
                    <a:pt x="3618920" y="0"/>
                  </a:lnTo>
                  <a:lnTo>
                    <a:pt x="3618920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0" y="-9525"/>
              <a:ext cx="3618920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Select Items </a:t>
              </a:r>
            </a:p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from Backlog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5542528" y="5573459"/>
            <a:ext cx="2984388" cy="1723112"/>
            <a:chOff x="0" y="0"/>
            <a:chExt cx="3979184" cy="2297483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979183" cy="2297483"/>
            </a:xfrm>
            <a:custGeom>
              <a:avLst/>
              <a:gdLst/>
              <a:ahLst/>
              <a:cxnLst/>
              <a:rect l="l" t="t" r="r" b="b"/>
              <a:pathLst>
                <a:path w="3979183" h="2297483">
                  <a:moveTo>
                    <a:pt x="0" y="0"/>
                  </a:moveTo>
                  <a:lnTo>
                    <a:pt x="3979183" y="0"/>
                  </a:lnTo>
                  <a:lnTo>
                    <a:pt x="3979183" y="2297483"/>
                  </a:lnTo>
                  <a:lnTo>
                    <a:pt x="0" y="2297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0" y="-9525"/>
              <a:ext cx="3979184" cy="23070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Generate Acceptance Criteria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3814734" y="5444828"/>
            <a:ext cx="2984388" cy="1578254"/>
            <a:chOff x="0" y="0"/>
            <a:chExt cx="3979184" cy="2104339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Task Assignment</a:t>
              </a:r>
            </a:p>
          </p:txBody>
        </p:sp>
      </p:grpSp>
      <p:sp>
        <p:nvSpPr>
          <p:cNvPr id="144" name="Freeform 144"/>
          <p:cNvSpPr/>
          <p:nvPr/>
        </p:nvSpPr>
        <p:spPr>
          <a:xfrm rot="5400000" flipH="1" flipV="1">
            <a:off x="13521555" y="4708893"/>
            <a:ext cx="2325768" cy="3194983"/>
          </a:xfrm>
          <a:custGeom>
            <a:avLst/>
            <a:gdLst/>
            <a:ahLst/>
            <a:cxnLst/>
            <a:rect l="l" t="t" r="r" b="b"/>
            <a:pathLst>
              <a:path w="2325768" h="3194983">
                <a:moveTo>
                  <a:pt x="2325769" y="3194983"/>
                </a:moveTo>
                <a:lnTo>
                  <a:pt x="0" y="3194983"/>
                </a:lnTo>
                <a:lnTo>
                  <a:pt x="0" y="0"/>
                </a:lnTo>
                <a:lnTo>
                  <a:pt x="2325769" y="0"/>
                </a:lnTo>
                <a:lnTo>
                  <a:pt x="2325769" y="31949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3984" r="-59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5" name="Group 145"/>
          <p:cNvGrpSpPr/>
          <p:nvPr/>
        </p:nvGrpSpPr>
        <p:grpSpPr>
          <a:xfrm>
            <a:off x="13182721" y="5573459"/>
            <a:ext cx="2984388" cy="1723112"/>
            <a:chOff x="0" y="0"/>
            <a:chExt cx="3979184" cy="2297483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3979183" cy="2297483"/>
            </a:xfrm>
            <a:custGeom>
              <a:avLst/>
              <a:gdLst/>
              <a:ahLst/>
              <a:cxnLst/>
              <a:rect l="l" t="t" r="r" b="b"/>
              <a:pathLst>
                <a:path w="3979183" h="2297483">
                  <a:moveTo>
                    <a:pt x="0" y="0"/>
                  </a:moveTo>
                  <a:lnTo>
                    <a:pt x="3979183" y="0"/>
                  </a:lnTo>
                  <a:lnTo>
                    <a:pt x="3979183" y="2297483"/>
                  </a:lnTo>
                  <a:lnTo>
                    <a:pt x="0" y="22974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TextBox 147"/>
            <p:cNvSpPr txBox="1"/>
            <p:nvPr/>
          </p:nvSpPr>
          <p:spPr>
            <a:xfrm>
              <a:off x="0" y="-9525"/>
              <a:ext cx="3979184" cy="23070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49" name="Freeform 149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TextBox 150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Sprint Planning Flow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9321510" y="5501030"/>
            <a:ext cx="2984388" cy="1578254"/>
            <a:chOff x="0" y="0"/>
            <a:chExt cx="3979184" cy="2104339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3979183" cy="2104339"/>
            </a:xfrm>
            <a:custGeom>
              <a:avLst/>
              <a:gdLst/>
              <a:ahLst/>
              <a:cxnLst/>
              <a:rect l="l" t="t" r="r" b="b"/>
              <a:pathLst>
                <a:path w="3979183" h="2104339">
                  <a:moveTo>
                    <a:pt x="0" y="0"/>
                  </a:moveTo>
                  <a:lnTo>
                    <a:pt x="3979183" y="0"/>
                  </a:lnTo>
                  <a:lnTo>
                    <a:pt x="3979183" y="2104339"/>
                  </a:lnTo>
                  <a:lnTo>
                    <a:pt x="0" y="21043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TextBox 153"/>
            <p:cNvSpPr txBox="1"/>
            <p:nvPr/>
          </p:nvSpPr>
          <p:spPr>
            <a:xfrm>
              <a:off x="0" y="-9525"/>
              <a:ext cx="3979184" cy="21138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Break Item into Tasks</a:t>
              </a:r>
            </a:p>
          </p:txBody>
        </p:sp>
      </p:grpSp>
      <p:sp>
        <p:nvSpPr>
          <p:cNvPr id="154" name="Freeform 154"/>
          <p:cNvSpPr/>
          <p:nvPr/>
        </p:nvSpPr>
        <p:spPr>
          <a:xfrm>
            <a:off x="1723844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2" y="0"/>
                </a:lnTo>
                <a:lnTo>
                  <a:pt x="1015212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5" name="TextBox 155"/>
          <p:cNvSpPr txBox="1"/>
          <p:nvPr/>
        </p:nvSpPr>
        <p:spPr>
          <a:xfrm>
            <a:off x="2066846" y="4303967"/>
            <a:ext cx="161092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1</a:t>
            </a:r>
          </a:p>
        </p:txBody>
      </p:sp>
      <p:sp>
        <p:nvSpPr>
          <p:cNvPr id="156" name="Freeform 156"/>
          <p:cNvSpPr/>
          <p:nvPr/>
        </p:nvSpPr>
        <p:spPr>
          <a:xfrm>
            <a:off x="5542528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7" name="TextBox 157"/>
          <p:cNvSpPr txBox="1"/>
          <p:nvPr/>
        </p:nvSpPr>
        <p:spPr>
          <a:xfrm>
            <a:off x="5815104" y="4303967"/>
            <a:ext cx="30194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2</a:t>
            </a:r>
          </a:p>
        </p:txBody>
      </p:sp>
      <p:sp>
        <p:nvSpPr>
          <p:cNvPr id="158" name="Freeform 158"/>
          <p:cNvSpPr/>
          <p:nvPr/>
        </p:nvSpPr>
        <p:spPr>
          <a:xfrm>
            <a:off x="9422266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9" name="TextBox 159"/>
          <p:cNvSpPr txBox="1"/>
          <p:nvPr/>
        </p:nvSpPr>
        <p:spPr>
          <a:xfrm>
            <a:off x="9678054" y="4303967"/>
            <a:ext cx="335518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3</a:t>
            </a:r>
          </a:p>
        </p:txBody>
      </p:sp>
      <p:sp>
        <p:nvSpPr>
          <p:cNvPr id="160" name="Freeform 160"/>
          <p:cNvSpPr/>
          <p:nvPr/>
        </p:nvSpPr>
        <p:spPr>
          <a:xfrm>
            <a:off x="13221900" y="4615744"/>
            <a:ext cx="1015211" cy="1055513"/>
          </a:xfrm>
          <a:custGeom>
            <a:avLst/>
            <a:gdLst/>
            <a:ahLst/>
            <a:cxnLst/>
            <a:rect l="l" t="t" r="r" b="b"/>
            <a:pathLst>
              <a:path w="1015211" h="1055513">
                <a:moveTo>
                  <a:pt x="0" y="0"/>
                </a:moveTo>
                <a:lnTo>
                  <a:pt x="1015211" y="0"/>
                </a:lnTo>
                <a:lnTo>
                  <a:pt x="1015211" y="1055512"/>
                </a:lnTo>
                <a:lnTo>
                  <a:pt x="0" y="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1" name="TextBox 161"/>
          <p:cNvSpPr txBox="1"/>
          <p:nvPr/>
        </p:nvSpPr>
        <p:spPr>
          <a:xfrm>
            <a:off x="13437385" y="4303967"/>
            <a:ext cx="416123" cy="115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2245752" y="5469159"/>
            <a:ext cx="2649775" cy="1615250"/>
            <a:chOff x="0" y="0"/>
            <a:chExt cx="697343" cy="425086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97343" cy="425086"/>
            </a:xfrm>
            <a:custGeom>
              <a:avLst/>
              <a:gdLst/>
              <a:ahLst/>
              <a:cxnLst/>
              <a:rect l="l" t="t" r="r" b="b"/>
              <a:pathLst>
                <a:path w="697343" h="425086">
                  <a:moveTo>
                    <a:pt x="149008" y="0"/>
                  </a:moveTo>
                  <a:lnTo>
                    <a:pt x="548334" y="0"/>
                  </a:lnTo>
                  <a:cubicBezTo>
                    <a:pt x="587854" y="0"/>
                    <a:pt x="625755" y="15699"/>
                    <a:pt x="653699" y="43643"/>
                  </a:cubicBezTo>
                  <a:cubicBezTo>
                    <a:pt x="681644" y="71588"/>
                    <a:pt x="697343" y="109489"/>
                    <a:pt x="697343" y="149008"/>
                  </a:cubicBezTo>
                  <a:lnTo>
                    <a:pt x="697343" y="276078"/>
                  </a:lnTo>
                  <a:cubicBezTo>
                    <a:pt x="697343" y="358373"/>
                    <a:pt x="630629" y="425086"/>
                    <a:pt x="548334" y="425086"/>
                  </a:cubicBezTo>
                  <a:lnTo>
                    <a:pt x="149008" y="425086"/>
                  </a:lnTo>
                  <a:cubicBezTo>
                    <a:pt x="109489" y="425086"/>
                    <a:pt x="71588" y="409387"/>
                    <a:pt x="43643" y="381443"/>
                  </a:cubicBezTo>
                  <a:cubicBezTo>
                    <a:pt x="15699" y="353498"/>
                    <a:pt x="0" y="315597"/>
                    <a:pt x="0" y="276078"/>
                  </a:cubicBezTo>
                  <a:lnTo>
                    <a:pt x="0" y="149008"/>
                  </a:lnTo>
                  <a:cubicBezTo>
                    <a:pt x="0" y="109489"/>
                    <a:pt x="15699" y="71588"/>
                    <a:pt x="43643" y="43643"/>
                  </a:cubicBezTo>
                  <a:cubicBezTo>
                    <a:pt x="71588" y="15699"/>
                    <a:pt x="109489" y="0"/>
                    <a:pt x="14900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9525"/>
              <a:ext cx="697343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2100450" y="6062645"/>
            <a:ext cx="2995360" cy="508232"/>
            <a:chOff x="0" y="0"/>
            <a:chExt cx="3990720" cy="67711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990720" cy="677118"/>
            </a:xfrm>
            <a:custGeom>
              <a:avLst/>
              <a:gdLst/>
              <a:ahLst/>
              <a:cxnLst/>
              <a:rect l="l" t="t" r="r" b="b"/>
              <a:pathLst>
                <a:path w="3990720" h="677118">
                  <a:moveTo>
                    <a:pt x="0" y="0"/>
                  </a:moveTo>
                  <a:lnTo>
                    <a:pt x="3990720" y="0"/>
                  </a:lnTo>
                  <a:lnTo>
                    <a:pt x="3990720" y="677118"/>
                  </a:lnTo>
                  <a:lnTo>
                    <a:pt x="0" y="677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0" y="-9525"/>
              <a:ext cx="3990720" cy="68664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 Acquisition</a:t>
              </a:r>
            </a:p>
          </p:txBody>
        </p:sp>
      </p:grpSp>
      <p:sp>
        <p:nvSpPr>
          <p:cNvPr id="112" name="AutoShape 112"/>
          <p:cNvSpPr/>
          <p:nvPr/>
        </p:nvSpPr>
        <p:spPr>
          <a:xfrm flipH="1">
            <a:off x="3523014" y="6931355"/>
            <a:ext cx="0" cy="1414108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13" name="Group 113"/>
          <p:cNvGrpSpPr/>
          <p:nvPr/>
        </p:nvGrpSpPr>
        <p:grpSpPr>
          <a:xfrm>
            <a:off x="923141" y="8345464"/>
            <a:ext cx="5199746" cy="673368"/>
            <a:chOff x="0" y="0"/>
            <a:chExt cx="9864529" cy="1277457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JIRA ISSUES</a:t>
              </a:r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2202336" y="5219907"/>
            <a:ext cx="806236" cy="806236"/>
            <a:chOff x="0" y="0"/>
            <a:chExt cx="812800" cy="8128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</p:grpSp>
      <p:sp>
        <p:nvSpPr>
          <p:cNvPr id="119" name="TextBox 119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5892338" y="5469159"/>
            <a:ext cx="2523728" cy="1631406"/>
            <a:chOff x="0" y="0"/>
            <a:chExt cx="664171" cy="42933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64171" cy="429338"/>
            </a:xfrm>
            <a:custGeom>
              <a:avLst/>
              <a:gdLst/>
              <a:ahLst/>
              <a:cxnLst/>
              <a:rect l="l" t="t" r="r" b="b"/>
              <a:pathLst>
                <a:path w="664171" h="429338">
                  <a:moveTo>
                    <a:pt x="156450" y="0"/>
                  </a:moveTo>
                  <a:lnTo>
                    <a:pt x="507721" y="0"/>
                  </a:lnTo>
                  <a:cubicBezTo>
                    <a:pt x="549214" y="0"/>
                    <a:pt x="589008" y="16483"/>
                    <a:pt x="618348" y="45823"/>
                  </a:cubicBezTo>
                  <a:cubicBezTo>
                    <a:pt x="647688" y="75163"/>
                    <a:pt x="664171" y="114957"/>
                    <a:pt x="664171" y="156450"/>
                  </a:cubicBezTo>
                  <a:lnTo>
                    <a:pt x="664171" y="272888"/>
                  </a:lnTo>
                  <a:cubicBezTo>
                    <a:pt x="664171" y="314381"/>
                    <a:pt x="647688" y="354175"/>
                    <a:pt x="618348" y="383515"/>
                  </a:cubicBezTo>
                  <a:cubicBezTo>
                    <a:pt x="589008" y="412855"/>
                    <a:pt x="549214" y="429338"/>
                    <a:pt x="507721" y="429338"/>
                  </a:cubicBezTo>
                  <a:lnTo>
                    <a:pt x="156450" y="429338"/>
                  </a:lnTo>
                  <a:cubicBezTo>
                    <a:pt x="70045" y="429338"/>
                    <a:pt x="0" y="359293"/>
                    <a:pt x="0" y="272888"/>
                  </a:cubicBezTo>
                  <a:lnTo>
                    <a:pt x="0" y="156450"/>
                  </a:lnTo>
                  <a:cubicBezTo>
                    <a:pt x="0" y="70045"/>
                    <a:pt x="70045" y="0"/>
                    <a:pt x="1564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9525"/>
              <a:ext cx="664171" cy="438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2245752" y="5469159"/>
            <a:ext cx="2649775" cy="1615250"/>
            <a:chOff x="0" y="0"/>
            <a:chExt cx="697343" cy="425086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697343" cy="425086"/>
            </a:xfrm>
            <a:custGeom>
              <a:avLst/>
              <a:gdLst/>
              <a:ahLst/>
              <a:cxnLst/>
              <a:rect l="l" t="t" r="r" b="b"/>
              <a:pathLst>
                <a:path w="697343" h="425086">
                  <a:moveTo>
                    <a:pt x="149008" y="0"/>
                  </a:moveTo>
                  <a:lnTo>
                    <a:pt x="548334" y="0"/>
                  </a:lnTo>
                  <a:cubicBezTo>
                    <a:pt x="587854" y="0"/>
                    <a:pt x="625755" y="15699"/>
                    <a:pt x="653699" y="43643"/>
                  </a:cubicBezTo>
                  <a:cubicBezTo>
                    <a:pt x="681644" y="71588"/>
                    <a:pt x="697343" y="109489"/>
                    <a:pt x="697343" y="149008"/>
                  </a:cubicBezTo>
                  <a:lnTo>
                    <a:pt x="697343" y="276078"/>
                  </a:lnTo>
                  <a:cubicBezTo>
                    <a:pt x="697343" y="358373"/>
                    <a:pt x="630629" y="425086"/>
                    <a:pt x="548334" y="425086"/>
                  </a:cubicBezTo>
                  <a:lnTo>
                    <a:pt x="149008" y="425086"/>
                  </a:lnTo>
                  <a:cubicBezTo>
                    <a:pt x="109489" y="425086"/>
                    <a:pt x="71588" y="409387"/>
                    <a:pt x="43643" y="381443"/>
                  </a:cubicBezTo>
                  <a:cubicBezTo>
                    <a:pt x="15699" y="353498"/>
                    <a:pt x="0" y="315597"/>
                    <a:pt x="0" y="276078"/>
                  </a:cubicBezTo>
                  <a:lnTo>
                    <a:pt x="0" y="149008"/>
                  </a:lnTo>
                  <a:cubicBezTo>
                    <a:pt x="0" y="109489"/>
                    <a:pt x="15699" y="71588"/>
                    <a:pt x="43643" y="43643"/>
                  </a:cubicBezTo>
                  <a:cubicBezTo>
                    <a:pt x="71588" y="15699"/>
                    <a:pt x="109489" y="0"/>
                    <a:pt x="14900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0" y="-9525"/>
              <a:ext cx="697343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2100450" y="6062645"/>
            <a:ext cx="2995360" cy="508232"/>
            <a:chOff x="0" y="0"/>
            <a:chExt cx="3990720" cy="67711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3990720" cy="677118"/>
            </a:xfrm>
            <a:custGeom>
              <a:avLst/>
              <a:gdLst/>
              <a:ahLst/>
              <a:cxnLst/>
              <a:rect l="l" t="t" r="r" b="b"/>
              <a:pathLst>
                <a:path w="3990720" h="677118">
                  <a:moveTo>
                    <a:pt x="0" y="0"/>
                  </a:moveTo>
                  <a:lnTo>
                    <a:pt x="3990720" y="0"/>
                  </a:lnTo>
                  <a:lnTo>
                    <a:pt x="3990720" y="677118"/>
                  </a:lnTo>
                  <a:lnTo>
                    <a:pt x="0" y="677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9525"/>
              <a:ext cx="3990720" cy="68664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 Acquisition</a:t>
              </a:r>
            </a:p>
          </p:txBody>
        </p:sp>
      </p:grpSp>
      <p:sp>
        <p:nvSpPr>
          <p:cNvPr id="115" name="AutoShape 115"/>
          <p:cNvSpPr/>
          <p:nvPr/>
        </p:nvSpPr>
        <p:spPr>
          <a:xfrm flipH="1">
            <a:off x="3523014" y="6931355"/>
            <a:ext cx="0" cy="1414108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6" name="AutoShape 116"/>
          <p:cNvSpPr/>
          <p:nvPr/>
        </p:nvSpPr>
        <p:spPr>
          <a:xfrm>
            <a:off x="7173252" y="4198210"/>
            <a:ext cx="0" cy="1386782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17" name="Group 117"/>
          <p:cNvGrpSpPr/>
          <p:nvPr/>
        </p:nvGrpSpPr>
        <p:grpSpPr>
          <a:xfrm>
            <a:off x="4573379" y="3524842"/>
            <a:ext cx="5199746" cy="673368"/>
            <a:chOff x="0" y="0"/>
            <a:chExt cx="9864529" cy="1277457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TF-IDF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923141" y="8345464"/>
            <a:ext cx="5199746" cy="673368"/>
            <a:chOff x="0" y="0"/>
            <a:chExt cx="9864529" cy="1277457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JIRA ISSUES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2202336" y="5219907"/>
            <a:ext cx="806236" cy="806236"/>
            <a:chOff x="0" y="0"/>
            <a:chExt cx="812800" cy="812800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5782949" y="5219907"/>
            <a:ext cx="806236" cy="806236"/>
            <a:chOff x="0" y="0"/>
            <a:chExt cx="812800" cy="812800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TextBox 1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sp>
        <p:nvSpPr>
          <p:cNvPr id="129" name="TextBox 129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58" name="AutoShape 158"/>
          <p:cNvSpPr/>
          <p:nvPr/>
        </p:nvSpPr>
        <p:spPr>
          <a:xfrm>
            <a:off x="4895526" y="6276784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59" name="Group 159"/>
          <p:cNvGrpSpPr/>
          <p:nvPr/>
        </p:nvGrpSpPr>
        <p:grpSpPr>
          <a:xfrm>
            <a:off x="5656522" y="5906587"/>
            <a:ext cx="2995360" cy="789739"/>
            <a:chOff x="0" y="0"/>
            <a:chExt cx="3990720" cy="1052170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TextBox 161"/>
            <p:cNvSpPr txBox="1"/>
            <p:nvPr/>
          </p:nvSpPr>
          <p:spPr>
            <a:xfrm>
              <a:off x="0" y="-19050"/>
              <a:ext cx="3990720" cy="10712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 &amp;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5892338" y="5469159"/>
            <a:ext cx="2523728" cy="1631406"/>
            <a:chOff x="0" y="0"/>
            <a:chExt cx="664171" cy="42933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64171" cy="429338"/>
            </a:xfrm>
            <a:custGeom>
              <a:avLst/>
              <a:gdLst/>
              <a:ahLst/>
              <a:cxnLst/>
              <a:rect l="l" t="t" r="r" b="b"/>
              <a:pathLst>
                <a:path w="664171" h="429338">
                  <a:moveTo>
                    <a:pt x="156450" y="0"/>
                  </a:moveTo>
                  <a:lnTo>
                    <a:pt x="507721" y="0"/>
                  </a:lnTo>
                  <a:cubicBezTo>
                    <a:pt x="549214" y="0"/>
                    <a:pt x="589008" y="16483"/>
                    <a:pt x="618348" y="45823"/>
                  </a:cubicBezTo>
                  <a:cubicBezTo>
                    <a:pt x="647688" y="75163"/>
                    <a:pt x="664171" y="114957"/>
                    <a:pt x="664171" y="156450"/>
                  </a:cubicBezTo>
                  <a:lnTo>
                    <a:pt x="664171" y="272888"/>
                  </a:lnTo>
                  <a:cubicBezTo>
                    <a:pt x="664171" y="314381"/>
                    <a:pt x="647688" y="354175"/>
                    <a:pt x="618348" y="383515"/>
                  </a:cubicBezTo>
                  <a:cubicBezTo>
                    <a:pt x="589008" y="412855"/>
                    <a:pt x="549214" y="429338"/>
                    <a:pt x="507721" y="429338"/>
                  </a:cubicBezTo>
                  <a:lnTo>
                    <a:pt x="156450" y="429338"/>
                  </a:lnTo>
                  <a:cubicBezTo>
                    <a:pt x="70045" y="429338"/>
                    <a:pt x="0" y="359293"/>
                    <a:pt x="0" y="272888"/>
                  </a:cubicBezTo>
                  <a:lnTo>
                    <a:pt x="0" y="156450"/>
                  </a:lnTo>
                  <a:cubicBezTo>
                    <a:pt x="0" y="70045"/>
                    <a:pt x="70045" y="0"/>
                    <a:pt x="1564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9525"/>
              <a:ext cx="664171" cy="438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9375198" y="5422320"/>
            <a:ext cx="2791446" cy="1592876"/>
            <a:chOff x="0" y="0"/>
            <a:chExt cx="734626" cy="419198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734626" cy="419198"/>
            </a:xfrm>
            <a:custGeom>
              <a:avLst/>
              <a:gdLst/>
              <a:ahLst/>
              <a:cxnLst/>
              <a:rect l="l" t="t" r="r" b="b"/>
              <a:pathLst>
                <a:path w="734626" h="419198">
                  <a:moveTo>
                    <a:pt x="141446" y="0"/>
                  </a:moveTo>
                  <a:lnTo>
                    <a:pt x="593181" y="0"/>
                  </a:lnTo>
                  <a:cubicBezTo>
                    <a:pt x="671299" y="0"/>
                    <a:pt x="734626" y="63327"/>
                    <a:pt x="734626" y="141446"/>
                  </a:cubicBezTo>
                  <a:lnTo>
                    <a:pt x="734626" y="277752"/>
                  </a:lnTo>
                  <a:cubicBezTo>
                    <a:pt x="734626" y="315266"/>
                    <a:pt x="719724" y="351243"/>
                    <a:pt x="693198" y="377770"/>
                  </a:cubicBezTo>
                  <a:cubicBezTo>
                    <a:pt x="666672" y="404296"/>
                    <a:pt x="630694" y="419198"/>
                    <a:pt x="593181" y="419198"/>
                  </a:cubicBezTo>
                  <a:lnTo>
                    <a:pt x="141446" y="419198"/>
                  </a:lnTo>
                  <a:cubicBezTo>
                    <a:pt x="63327" y="419198"/>
                    <a:pt x="0" y="355871"/>
                    <a:pt x="0" y="277752"/>
                  </a:cubicBezTo>
                  <a:lnTo>
                    <a:pt x="0" y="141446"/>
                  </a:lnTo>
                  <a:cubicBezTo>
                    <a:pt x="0" y="63327"/>
                    <a:pt x="63327" y="0"/>
                    <a:pt x="141446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0" y="-9525"/>
              <a:ext cx="734626" cy="428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9251957" y="6026144"/>
            <a:ext cx="2995360" cy="550626"/>
            <a:chOff x="0" y="0"/>
            <a:chExt cx="3990720" cy="733599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3990720" cy="733599"/>
            </a:xfrm>
            <a:custGeom>
              <a:avLst/>
              <a:gdLst/>
              <a:ahLst/>
              <a:cxnLst/>
              <a:rect l="l" t="t" r="r" b="b"/>
              <a:pathLst>
                <a:path w="3990720" h="733599">
                  <a:moveTo>
                    <a:pt x="0" y="0"/>
                  </a:moveTo>
                  <a:lnTo>
                    <a:pt x="3990720" y="0"/>
                  </a:lnTo>
                  <a:lnTo>
                    <a:pt x="3990720" y="733599"/>
                  </a:lnTo>
                  <a:lnTo>
                    <a:pt x="0" y="733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9525"/>
              <a:ext cx="3990720" cy="74312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Topic Modeling</a:t>
              </a:r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2245752" y="5469159"/>
            <a:ext cx="2649775" cy="1615250"/>
            <a:chOff x="0" y="0"/>
            <a:chExt cx="697343" cy="425086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697343" cy="425086"/>
            </a:xfrm>
            <a:custGeom>
              <a:avLst/>
              <a:gdLst/>
              <a:ahLst/>
              <a:cxnLst/>
              <a:rect l="l" t="t" r="r" b="b"/>
              <a:pathLst>
                <a:path w="697343" h="425086">
                  <a:moveTo>
                    <a:pt x="149008" y="0"/>
                  </a:moveTo>
                  <a:lnTo>
                    <a:pt x="548334" y="0"/>
                  </a:lnTo>
                  <a:cubicBezTo>
                    <a:pt x="587854" y="0"/>
                    <a:pt x="625755" y="15699"/>
                    <a:pt x="653699" y="43643"/>
                  </a:cubicBezTo>
                  <a:cubicBezTo>
                    <a:pt x="681644" y="71588"/>
                    <a:pt x="697343" y="109489"/>
                    <a:pt x="697343" y="149008"/>
                  </a:cubicBezTo>
                  <a:lnTo>
                    <a:pt x="697343" y="276078"/>
                  </a:lnTo>
                  <a:cubicBezTo>
                    <a:pt x="697343" y="358373"/>
                    <a:pt x="630629" y="425086"/>
                    <a:pt x="548334" y="425086"/>
                  </a:cubicBezTo>
                  <a:lnTo>
                    <a:pt x="149008" y="425086"/>
                  </a:lnTo>
                  <a:cubicBezTo>
                    <a:pt x="109489" y="425086"/>
                    <a:pt x="71588" y="409387"/>
                    <a:pt x="43643" y="381443"/>
                  </a:cubicBezTo>
                  <a:cubicBezTo>
                    <a:pt x="15699" y="353498"/>
                    <a:pt x="0" y="315597"/>
                    <a:pt x="0" y="276078"/>
                  </a:cubicBezTo>
                  <a:lnTo>
                    <a:pt x="0" y="149008"/>
                  </a:lnTo>
                  <a:cubicBezTo>
                    <a:pt x="0" y="109489"/>
                    <a:pt x="15699" y="71588"/>
                    <a:pt x="43643" y="43643"/>
                  </a:cubicBezTo>
                  <a:cubicBezTo>
                    <a:pt x="71588" y="15699"/>
                    <a:pt x="109489" y="0"/>
                    <a:pt x="14900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-9525"/>
              <a:ext cx="697343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2100450" y="6062645"/>
            <a:ext cx="2995360" cy="508232"/>
            <a:chOff x="0" y="0"/>
            <a:chExt cx="3990720" cy="677118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3990720" cy="677118"/>
            </a:xfrm>
            <a:custGeom>
              <a:avLst/>
              <a:gdLst/>
              <a:ahLst/>
              <a:cxnLst/>
              <a:rect l="l" t="t" r="r" b="b"/>
              <a:pathLst>
                <a:path w="3990720" h="677118">
                  <a:moveTo>
                    <a:pt x="0" y="0"/>
                  </a:moveTo>
                  <a:lnTo>
                    <a:pt x="3990720" y="0"/>
                  </a:lnTo>
                  <a:lnTo>
                    <a:pt x="3990720" y="677118"/>
                  </a:lnTo>
                  <a:lnTo>
                    <a:pt x="0" y="677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-9525"/>
              <a:ext cx="3990720" cy="68664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 Acquisition</a:t>
              </a:r>
            </a:p>
          </p:txBody>
        </p:sp>
      </p:grpSp>
      <p:sp>
        <p:nvSpPr>
          <p:cNvPr id="121" name="AutoShape 121"/>
          <p:cNvSpPr/>
          <p:nvPr/>
        </p:nvSpPr>
        <p:spPr>
          <a:xfrm flipH="1">
            <a:off x="3523014" y="6931355"/>
            <a:ext cx="0" cy="1414108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2" name="AutoShape 122"/>
          <p:cNvSpPr/>
          <p:nvPr/>
        </p:nvSpPr>
        <p:spPr>
          <a:xfrm>
            <a:off x="7173252" y="4198210"/>
            <a:ext cx="0" cy="1386782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3" name="AutoShape 123"/>
          <p:cNvSpPr/>
          <p:nvPr/>
        </p:nvSpPr>
        <p:spPr>
          <a:xfrm>
            <a:off x="10722279" y="6846703"/>
            <a:ext cx="8308" cy="1498761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24" name="Group 124"/>
          <p:cNvGrpSpPr/>
          <p:nvPr/>
        </p:nvGrpSpPr>
        <p:grpSpPr>
          <a:xfrm>
            <a:off x="8105062" y="8240914"/>
            <a:ext cx="5199746" cy="673368"/>
            <a:chOff x="0" y="0"/>
            <a:chExt cx="9864529" cy="1277457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lvl="0" indent="0"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 b="1" u="none" strike="noStrike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LDA</a:t>
              </a:r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4573379" y="3524842"/>
            <a:ext cx="5199746" cy="673368"/>
            <a:chOff x="0" y="0"/>
            <a:chExt cx="9864529" cy="1277457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TextBox 129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TF-IDF</a:t>
              </a:r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923141" y="8345464"/>
            <a:ext cx="5199746" cy="673368"/>
            <a:chOff x="0" y="0"/>
            <a:chExt cx="9864529" cy="1277457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JIRA ISSUES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2202336" y="5219907"/>
            <a:ext cx="806236" cy="806236"/>
            <a:chOff x="0" y="0"/>
            <a:chExt cx="812800" cy="812800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5782949" y="5219907"/>
            <a:ext cx="806236" cy="806236"/>
            <a:chOff x="0" y="0"/>
            <a:chExt cx="812800" cy="812800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9290057" y="5256409"/>
            <a:ext cx="806236" cy="806236"/>
            <a:chOff x="0" y="0"/>
            <a:chExt cx="812800" cy="812800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TextBox 14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</p:grpSp>
      <p:sp>
        <p:nvSpPr>
          <p:cNvPr id="142" name="TextBox 142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71" name="AutoShape 171"/>
          <p:cNvSpPr/>
          <p:nvPr/>
        </p:nvSpPr>
        <p:spPr>
          <a:xfrm>
            <a:off x="4895526" y="6276784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2" name="AutoShape 172"/>
          <p:cNvSpPr/>
          <p:nvPr/>
        </p:nvSpPr>
        <p:spPr>
          <a:xfrm>
            <a:off x="8385339" y="6224244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3" name="Group 173"/>
          <p:cNvGrpSpPr/>
          <p:nvPr/>
        </p:nvGrpSpPr>
        <p:grpSpPr>
          <a:xfrm>
            <a:off x="5656522" y="5906587"/>
            <a:ext cx="2995360" cy="789739"/>
            <a:chOff x="0" y="0"/>
            <a:chExt cx="3990720" cy="1052170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TextBox 175"/>
            <p:cNvSpPr txBox="1"/>
            <p:nvPr/>
          </p:nvSpPr>
          <p:spPr>
            <a:xfrm>
              <a:off x="0" y="-19050"/>
              <a:ext cx="3990720" cy="10712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 &amp;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5892338" y="5469159"/>
            <a:ext cx="2523728" cy="1631406"/>
            <a:chOff x="0" y="0"/>
            <a:chExt cx="664171" cy="429338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664171" cy="429338"/>
            </a:xfrm>
            <a:custGeom>
              <a:avLst/>
              <a:gdLst/>
              <a:ahLst/>
              <a:cxnLst/>
              <a:rect l="l" t="t" r="r" b="b"/>
              <a:pathLst>
                <a:path w="664171" h="429338">
                  <a:moveTo>
                    <a:pt x="156450" y="0"/>
                  </a:moveTo>
                  <a:lnTo>
                    <a:pt x="507721" y="0"/>
                  </a:lnTo>
                  <a:cubicBezTo>
                    <a:pt x="549214" y="0"/>
                    <a:pt x="589008" y="16483"/>
                    <a:pt x="618348" y="45823"/>
                  </a:cubicBezTo>
                  <a:cubicBezTo>
                    <a:pt x="647688" y="75163"/>
                    <a:pt x="664171" y="114957"/>
                    <a:pt x="664171" y="156450"/>
                  </a:cubicBezTo>
                  <a:lnTo>
                    <a:pt x="664171" y="272888"/>
                  </a:lnTo>
                  <a:cubicBezTo>
                    <a:pt x="664171" y="314381"/>
                    <a:pt x="647688" y="354175"/>
                    <a:pt x="618348" y="383515"/>
                  </a:cubicBezTo>
                  <a:cubicBezTo>
                    <a:pt x="589008" y="412855"/>
                    <a:pt x="549214" y="429338"/>
                    <a:pt x="507721" y="429338"/>
                  </a:cubicBezTo>
                  <a:lnTo>
                    <a:pt x="156450" y="429338"/>
                  </a:lnTo>
                  <a:cubicBezTo>
                    <a:pt x="70045" y="429338"/>
                    <a:pt x="0" y="359293"/>
                    <a:pt x="0" y="272888"/>
                  </a:cubicBezTo>
                  <a:lnTo>
                    <a:pt x="0" y="156450"/>
                  </a:lnTo>
                  <a:cubicBezTo>
                    <a:pt x="0" y="70045"/>
                    <a:pt x="70045" y="0"/>
                    <a:pt x="1564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-9525"/>
              <a:ext cx="664171" cy="438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5656522" y="5906587"/>
            <a:ext cx="2995360" cy="789739"/>
            <a:chOff x="0" y="0"/>
            <a:chExt cx="3990720" cy="105217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0" y="-19050"/>
              <a:ext cx="3990720" cy="10712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 &amp;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9375198" y="5431845"/>
            <a:ext cx="2791446" cy="1592876"/>
            <a:chOff x="0" y="0"/>
            <a:chExt cx="734626" cy="41919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734626" cy="419198"/>
            </a:xfrm>
            <a:custGeom>
              <a:avLst/>
              <a:gdLst/>
              <a:ahLst/>
              <a:cxnLst/>
              <a:rect l="l" t="t" r="r" b="b"/>
              <a:pathLst>
                <a:path w="734626" h="419198">
                  <a:moveTo>
                    <a:pt x="141446" y="0"/>
                  </a:moveTo>
                  <a:lnTo>
                    <a:pt x="593181" y="0"/>
                  </a:lnTo>
                  <a:cubicBezTo>
                    <a:pt x="671299" y="0"/>
                    <a:pt x="734626" y="63327"/>
                    <a:pt x="734626" y="141446"/>
                  </a:cubicBezTo>
                  <a:lnTo>
                    <a:pt x="734626" y="277752"/>
                  </a:lnTo>
                  <a:cubicBezTo>
                    <a:pt x="734626" y="315266"/>
                    <a:pt x="719724" y="351243"/>
                    <a:pt x="693198" y="377770"/>
                  </a:cubicBezTo>
                  <a:cubicBezTo>
                    <a:pt x="666672" y="404296"/>
                    <a:pt x="630694" y="419198"/>
                    <a:pt x="593181" y="419198"/>
                  </a:cubicBezTo>
                  <a:lnTo>
                    <a:pt x="141446" y="419198"/>
                  </a:lnTo>
                  <a:cubicBezTo>
                    <a:pt x="63327" y="419198"/>
                    <a:pt x="0" y="355871"/>
                    <a:pt x="0" y="277752"/>
                  </a:cubicBezTo>
                  <a:lnTo>
                    <a:pt x="0" y="141446"/>
                  </a:lnTo>
                  <a:cubicBezTo>
                    <a:pt x="0" y="63327"/>
                    <a:pt x="63327" y="0"/>
                    <a:pt x="141446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0" y="-9525"/>
              <a:ext cx="734626" cy="428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9251957" y="6026144"/>
            <a:ext cx="2995360" cy="550626"/>
            <a:chOff x="0" y="0"/>
            <a:chExt cx="3990720" cy="733599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3990720" cy="733599"/>
            </a:xfrm>
            <a:custGeom>
              <a:avLst/>
              <a:gdLst/>
              <a:ahLst/>
              <a:cxnLst/>
              <a:rect l="l" t="t" r="r" b="b"/>
              <a:pathLst>
                <a:path w="3990720" h="733599">
                  <a:moveTo>
                    <a:pt x="0" y="0"/>
                  </a:moveTo>
                  <a:lnTo>
                    <a:pt x="3990720" y="0"/>
                  </a:lnTo>
                  <a:lnTo>
                    <a:pt x="3990720" y="733599"/>
                  </a:lnTo>
                  <a:lnTo>
                    <a:pt x="0" y="733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-9525"/>
              <a:ext cx="3990720" cy="74312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Topic Modeling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3151491" y="5396760"/>
            <a:ext cx="3088492" cy="1534596"/>
            <a:chOff x="0" y="0"/>
            <a:chExt cx="812800" cy="403860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812800" cy="403860"/>
            </a:xfrm>
            <a:custGeom>
              <a:avLst/>
              <a:gdLst/>
              <a:ahLst/>
              <a:cxnLst/>
              <a:rect l="l" t="t" r="r" b="b"/>
              <a:pathLst>
                <a:path w="812800" h="403860">
                  <a:moveTo>
                    <a:pt x="127842" y="0"/>
                  </a:moveTo>
                  <a:lnTo>
                    <a:pt x="684958" y="0"/>
                  </a:lnTo>
                  <a:cubicBezTo>
                    <a:pt x="755563" y="0"/>
                    <a:pt x="812800" y="57237"/>
                    <a:pt x="812800" y="127842"/>
                  </a:cubicBezTo>
                  <a:lnTo>
                    <a:pt x="812800" y="276019"/>
                  </a:lnTo>
                  <a:cubicBezTo>
                    <a:pt x="812800" y="309924"/>
                    <a:pt x="799331" y="342441"/>
                    <a:pt x="775356" y="366416"/>
                  </a:cubicBezTo>
                  <a:cubicBezTo>
                    <a:pt x="751381" y="390391"/>
                    <a:pt x="718864" y="403860"/>
                    <a:pt x="684958" y="403860"/>
                  </a:cubicBezTo>
                  <a:lnTo>
                    <a:pt x="127842" y="403860"/>
                  </a:lnTo>
                  <a:cubicBezTo>
                    <a:pt x="57237" y="403860"/>
                    <a:pt x="0" y="346624"/>
                    <a:pt x="0" y="276019"/>
                  </a:cubicBezTo>
                  <a:lnTo>
                    <a:pt x="0" y="127842"/>
                  </a:lnTo>
                  <a:cubicBezTo>
                    <a:pt x="0" y="57237"/>
                    <a:pt x="57237" y="0"/>
                    <a:pt x="12784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0" y="-9525"/>
              <a:ext cx="812800" cy="413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13198057" y="5729881"/>
            <a:ext cx="2995360" cy="789739"/>
            <a:chOff x="0" y="0"/>
            <a:chExt cx="3990720" cy="1052170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0" y="-9525"/>
              <a:ext cx="3990720" cy="106169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2245752" y="5469159"/>
            <a:ext cx="2649775" cy="1615250"/>
            <a:chOff x="0" y="0"/>
            <a:chExt cx="697343" cy="425086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697343" cy="425086"/>
            </a:xfrm>
            <a:custGeom>
              <a:avLst/>
              <a:gdLst/>
              <a:ahLst/>
              <a:cxnLst/>
              <a:rect l="l" t="t" r="r" b="b"/>
              <a:pathLst>
                <a:path w="697343" h="425086">
                  <a:moveTo>
                    <a:pt x="149008" y="0"/>
                  </a:moveTo>
                  <a:lnTo>
                    <a:pt x="548334" y="0"/>
                  </a:lnTo>
                  <a:cubicBezTo>
                    <a:pt x="587854" y="0"/>
                    <a:pt x="625755" y="15699"/>
                    <a:pt x="653699" y="43643"/>
                  </a:cubicBezTo>
                  <a:cubicBezTo>
                    <a:pt x="681644" y="71588"/>
                    <a:pt x="697343" y="109489"/>
                    <a:pt x="697343" y="149008"/>
                  </a:cubicBezTo>
                  <a:lnTo>
                    <a:pt x="697343" y="276078"/>
                  </a:lnTo>
                  <a:cubicBezTo>
                    <a:pt x="697343" y="358373"/>
                    <a:pt x="630629" y="425086"/>
                    <a:pt x="548334" y="425086"/>
                  </a:cubicBezTo>
                  <a:lnTo>
                    <a:pt x="149008" y="425086"/>
                  </a:lnTo>
                  <a:cubicBezTo>
                    <a:pt x="109489" y="425086"/>
                    <a:pt x="71588" y="409387"/>
                    <a:pt x="43643" y="381443"/>
                  </a:cubicBezTo>
                  <a:cubicBezTo>
                    <a:pt x="15699" y="353498"/>
                    <a:pt x="0" y="315597"/>
                    <a:pt x="0" y="276078"/>
                  </a:cubicBezTo>
                  <a:lnTo>
                    <a:pt x="0" y="149008"/>
                  </a:lnTo>
                  <a:cubicBezTo>
                    <a:pt x="0" y="109489"/>
                    <a:pt x="15699" y="71588"/>
                    <a:pt x="43643" y="43643"/>
                  </a:cubicBezTo>
                  <a:cubicBezTo>
                    <a:pt x="71588" y="15699"/>
                    <a:pt x="109489" y="0"/>
                    <a:pt x="14900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2A5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TextBox 126"/>
            <p:cNvSpPr txBox="1"/>
            <p:nvPr/>
          </p:nvSpPr>
          <p:spPr>
            <a:xfrm>
              <a:off x="0" y="-9525"/>
              <a:ext cx="697343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2100450" y="6062645"/>
            <a:ext cx="2995360" cy="508232"/>
            <a:chOff x="0" y="0"/>
            <a:chExt cx="3990720" cy="677118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3990720" cy="677118"/>
            </a:xfrm>
            <a:custGeom>
              <a:avLst/>
              <a:gdLst/>
              <a:ahLst/>
              <a:cxnLst/>
              <a:rect l="l" t="t" r="r" b="b"/>
              <a:pathLst>
                <a:path w="3990720" h="677118">
                  <a:moveTo>
                    <a:pt x="0" y="0"/>
                  </a:moveTo>
                  <a:lnTo>
                    <a:pt x="3990720" y="0"/>
                  </a:lnTo>
                  <a:lnTo>
                    <a:pt x="3990720" y="677118"/>
                  </a:lnTo>
                  <a:lnTo>
                    <a:pt x="0" y="677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TextBox 129"/>
            <p:cNvSpPr txBox="1"/>
            <p:nvPr/>
          </p:nvSpPr>
          <p:spPr>
            <a:xfrm>
              <a:off x="0" y="-9525"/>
              <a:ext cx="3990720" cy="68664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 Acquisition</a:t>
              </a:r>
            </a:p>
          </p:txBody>
        </p:sp>
      </p:grpSp>
      <p:sp>
        <p:nvSpPr>
          <p:cNvPr id="130" name="AutoShape 130"/>
          <p:cNvSpPr/>
          <p:nvPr/>
        </p:nvSpPr>
        <p:spPr>
          <a:xfrm flipH="1">
            <a:off x="3523014" y="6931355"/>
            <a:ext cx="0" cy="1414108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1" name="AutoShape 131"/>
          <p:cNvSpPr/>
          <p:nvPr/>
        </p:nvSpPr>
        <p:spPr>
          <a:xfrm>
            <a:off x="7173252" y="4198210"/>
            <a:ext cx="0" cy="1386782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2" name="AutoShape 132"/>
          <p:cNvSpPr/>
          <p:nvPr/>
        </p:nvSpPr>
        <p:spPr>
          <a:xfrm flipH="1">
            <a:off x="10749637" y="7024721"/>
            <a:ext cx="21284" cy="1467056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3" name="AutoShape 133"/>
          <p:cNvSpPr/>
          <p:nvPr/>
        </p:nvSpPr>
        <p:spPr>
          <a:xfrm>
            <a:off x="14695737" y="4015041"/>
            <a:ext cx="0" cy="1495328"/>
          </a:xfrm>
          <a:prstGeom prst="line">
            <a:avLst/>
          </a:prstGeom>
          <a:ln w="38100" cap="flat">
            <a:solidFill>
              <a:srgbClr val="00206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34" name="Group 134"/>
          <p:cNvGrpSpPr/>
          <p:nvPr/>
        </p:nvGrpSpPr>
        <p:grpSpPr>
          <a:xfrm>
            <a:off x="8471726" y="8504981"/>
            <a:ext cx="5199746" cy="673368"/>
            <a:chOff x="0" y="0"/>
            <a:chExt cx="9864529" cy="1277457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lvl="0" indent="0"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 b="1" u="none" strike="noStrike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LDA</a:t>
              </a:r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4573379" y="3524842"/>
            <a:ext cx="5199746" cy="673368"/>
            <a:chOff x="0" y="0"/>
            <a:chExt cx="9864529" cy="1277457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TF-IDF</a:t>
              </a:r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923141" y="8345464"/>
            <a:ext cx="5199746" cy="673368"/>
            <a:chOff x="0" y="0"/>
            <a:chExt cx="9864529" cy="1277457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JIRA ISSUES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2095864" y="3309645"/>
            <a:ext cx="5199746" cy="673368"/>
            <a:chOff x="0" y="0"/>
            <a:chExt cx="9864529" cy="1277457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SVM</a:t>
              </a:r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2202336" y="5219907"/>
            <a:ext cx="806236" cy="806236"/>
            <a:chOff x="0" y="0"/>
            <a:chExt cx="812800" cy="81280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TextBox 14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5782949" y="5219907"/>
            <a:ext cx="806236" cy="806236"/>
            <a:chOff x="0" y="0"/>
            <a:chExt cx="812800" cy="812800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TextBox 15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9290057" y="5256409"/>
            <a:ext cx="806236" cy="806236"/>
            <a:chOff x="0" y="0"/>
            <a:chExt cx="812800" cy="81280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TextBox 15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13133142" y="5256409"/>
            <a:ext cx="806236" cy="806236"/>
            <a:chOff x="0" y="0"/>
            <a:chExt cx="812800" cy="812800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TextBox 15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002A5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</p:grpSp>
      <p:sp>
        <p:nvSpPr>
          <p:cNvPr id="158" name="TextBox 158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87" name="AutoShape 187"/>
          <p:cNvSpPr/>
          <p:nvPr/>
        </p:nvSpPr>
        <p:spPr>
          <a:xfrm>
            <a:off x="4895526" y="6276784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8" name="AutoShape 188"/>
          <p:cNvSpPr/>
          <p:nvPr/>
        </p:nvSpPr>
        <p:spPr>
          <a:xfrm>
            <a:off x="8385339" y="6224244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" name="AutoShape 189"/>
          <p:cNvSpPr/>
          <p:nvPr/>
        </p:nvSpPr>
        <p:spPr>
          <a:xfrm>
            <a:off x="12166798" y="6197117"/>
            <a:ext cx="996811" cy="8078"/>
          </a:xfrm>
          <a:prstGeom prst="line">
            <a:avLst/>
          </a:prstGeom>
          <a:ln w="66675" cap="flat">
            <a:solidFill>
              <a:srgbClr val="002A54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C236-A369-2CAC-7822-6BC859DD9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9E48884-B4B4-0CE6-E1CB-BBDA4DDC46D7}"/>
              </a:ext>
            </a:extLst>
          </p:cNvPr>
          <p:cNvSpPr txBox="1"/>
          <p:nvPr/>
        </p:nvSpPr>
        <p:spPr>
          <a:xfrm>
            <a:off x="7680962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0D7F0C-DEE5-BB20-6A9B-4EEEC84347A1}"/>
              </a:ext>
            </a:extLst>
          </p:cNvPr>
          <p:cNvSpPr/>
          <p:nvPr/>
        </p:nvSpPr>
        <p:spPr>
          <a:xfrm>
            <a:off x="21195449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ADE6B77A-7563-10CA-E1EC-810C4201A53B}"/>
              </a:ext>
            </a:extLst>
          </p:cNvPr>
          <p:cNvSpPr/>
          <p:nvPr/>
        </p:nvSpPr>
        <p:spPr>
          <a:xfrm flipH="1">
            <a:off x="30365157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8E779F6-1693-A673-AD39-8083E3DA3A01}"/>
              </a:ext>
            </a:extLst>
          </p:cNvPr>
          <p:cNvSpPr/>
          <p:nvPr/>
        </p:nvSpPr>
        <p:spPr>
          <a:xfrm>
            <a:off x="18525152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062048-66D1-1312-7739-070F48D1B8DF}"/>
              </a:ext>
            </a:extLst>
          </p:cNvPr>
          <p:cNvSpPr/>
          <p:nvPr/>
        </p:nvSpPr>
        <p:spPr>
          <a:xfrm>
            <a:off x="13550602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CC72F4E-20B6-E6E2-BA32-5769B134045B}"/>
              </a:ext>
            </a:extLst>
          </p:cNvPr>
          <p:cNvSpPr/>
          <p:nvPr/>
        </p:nvSpPr>
        <p:spPr>
          <a:xfrm>
            <a:off x="29010417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ADFCE3A-4D6D-3E70-E4C2-ED71EF43768B}"/>
              </a:ext>
            </a:extLst>
          </p:cNvPr>
          <p:cNvSpPr/>
          <p:nvPr/>
        </p:nvSpPr>
        <p:spPr>
          <a:xfrm>
            <a:off x="24178487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9B310-E1AF-212A-00A2-987BD54B59C6}"/>
              </a:ext>
            </a:extLst>
          </p:cNvPr>
          <p:cNvGrpSpPr/>
          <p:nvPr/>
        </p:nvGrpSpPr>
        <p:grpSpPr>
          <a:xfrm>
            <a:off x="26243763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A751D6-2529-B992-FF04-4C10CC5FA550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62BE15C-C09A-08F7-5A1B-0B72187D4853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4CC929C-E263-3309-A35E-12A84BCF4D23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7BEEB7B-C223-D6F0-8C3E-7CC1310D961E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C98A3CF5-1021-6B47-44B7-B77675AC2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14912788-CB18-E041-FC29-2E4C12B5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99E6B45-6CE3-FF95-6C05-42CA39C0C337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A0C227-0547-5584-A771-41A6442C2D68}"/>
              </a:ext>
            </a:extLst>
          </p:cNvPr>
          <p:cNvGrpSpPr/>
          <p:nvPr/>
        </p:nvGrpSpPr>
        <p:grpSpPr>
          <a:xfrm>
            <a:off x="15706676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23424-306C-FB44-3444-3B3845A29371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58D5940-F4D1-AE52-E9EA-2982B2962710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0F7693-6127-AF2D-E583-97B5F664DF2D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12963E-A374-5130-8323-01474DFE0D8C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3B8CED-521A-3446-7E6A-F503E6985F0E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43D7DD-C94E-9962-648A-C206F43096A7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D10601B5-DF9C-CF99-746B-FF3B5BEF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FA9FEF62-C5C0-F44B-3BE1-8422EF9B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23DF7205-8F8C-C1E8-6CB8-A8C5041BB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163DED83-3CAC-EA03-B5BF-05EF6DA8B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1A3EC543-DB88-5F1A-4032-5275D060EE3D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38A360-90AF-0EB5-8B99-60A2EF6481CF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7868BB-F620-E09D-5A09-134B6975CC01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4006F6D7-F458-F50F-0FE0-310586413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A36E2B28-C53F-C5A5-562F-FEFBAAF7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ACC184A-6838-49A0-5F81-506DA61A9049}"/>
              </a:ext>
            </a:extLst>
          </p:cNvPr>
          <p:cNvSpPr txBox="1"/>
          <p:nvPr/>
        </p:nvSpPr>
        <p:spPr>
          <a:xfrm>
            <a:off x="31512101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B345A5-4E17-FA4C-2A82-0E1E985A8E1C}"/>
              </a:ext>
            </a:extLst>
          </p:cNvPr>
          <p:cNvSpPr/>
          <p:nvPr/>
        </p:nvSpPr>
        <p:spPr>
          <a:xfrm>
            <a:off x="34814679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4946A7E-9F5C-3006-6906-463247BBF3D1}"/>
              </a:ext>
            </a:extLst>
          </p:cNvPr>
          <p:cNvSpPr/>
          <p:nvPr/>
        </p:nvSpPr>
        <p:spPr>
          <a:xfrm rot="3001219">
            <a:off x="33889039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254C43-9C20-A33A-36EB-2F74FC7E953E}"/>
              </a:ext>
            </a:extLst>
          </p:cNvPr>
          <p:cNvSpPr/>
          <p:nvPr/>
        </p:nvSpPr>
        <p:spPr>
          <a:xfrm>
            <a:off x="37434287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086753-5BB6-084C-E2B9-152B1BCFEC7C}"/>
              </a:ext>
            </a:extLst>
          </p:cNvPr>
          <p:cNvSpPr txBox="1"/>
          <p:nvPr/>
        </p:nvSpPr>
        <p:spPr>
          <a:xfrm>
            <a:off x="35482866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6158060-63E4-A446-D805-1E97602C7EFD}"/>
              </a:ext>
            </a:extLst>
          </p:cNvPr>
          <p:cNvSpPr/>
          <p:nvPr/>
        </p:nvSpPr>
        <p:spPr>
          <a:xfrm>
            <a:off x="40291337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54AA1-6EE3-1245-49A8-6D85E9F09558}"/>
              </a:ext>
            </a:extLst>
          </p:cNvPr>
          <p:cNvSpPr txBox="1"/>
          <p:nvPr/>
        </p:nvSpPr>
        <p:spPr>
          <a:xfrm>
            <a:off x="40914356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EA2CE1-E0E3-3F8F-D00E-9CC02B1EEA7B}"/>
              </a:ext>
            </a:extLst>
          </p:cNvPr>
          <p:cNvSpPr txBox="1"/>
          <p:nvPr/>
        </p:nvSpPr>
        <p:spPr>
          <a:xfrm>
            <a:off x="37077401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E51B-A515-885E-E734-A721C7E1F1A1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4F971F1-AE84-1DC8-6DEA-1BCFDB3BC026}"/>
              </a:ext>
            </a:extLst>
          </p:cNvPr>
          <p:cNvSpPr/>
          <p:nvPr/>
        </p:nvSpPr>
        <p:spPr>
          <a:xfrm rot="12202094">
            <a:off x="-2584754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5EFA60-C11E-3890-8463-E5AF131319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83" y="2351595"/>
            <a:ext cx="849213" cy="849213"/>
          </a:xfrm>
          <a:prstGeom prst="rect">
            <a:avLst/>
          </a:prstGeom>
        </p:spPr>
      </p:pic>
      <p:pic>
        <p:nvPicPr>
          <p:cNvPr id="61" name="Picture 60" descr="A person in a suit and tie&#10;&#10;Description automatically generated">
            <a:extLst>
              <a:ext uri="{FF2B5EF4-FFF2-40B4-BE49-F238E27FC236}">
                <a16:creationId xmlns:a16="http://schemas.microsoft.com/office/drawing/2014/main" id="{2547E26B-6EF7-709E-4533-E6B5B24875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13788827" y="4000674"/>
            <a:ext cx="899928" cy="100509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3E1F627-5591-8446-D908-31A7317CAAA0}"/>
              </a:ext>
            </a:extLst>
          </p:cNvPr>
          <p:cNvSpPr txBox="1"/>
          <p:nvPr/>
        </p:nvSpPr>
        <p:spPr>
          <a:xfrm>
            <a:off x="13101472" y="5010995"/>
            <a:ext cx="24605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B65648-0131-4322-8823-70B45DAEABD8}"/>
              </a:ext>
            </a:extLst>
          </p:cNvPr>
          <p:cNvSpPr txBox="1"/>
          <p:nvPr/>
        </p:nvSpPr>
        <p:spPr>
          <a:xfrm>
            <a:off x="8282117" y="3293099"/>
            <a:ext cx="22077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E3FEC8D-0499-1D40-C609-F0FF854271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543" y="2330084"/>
            <a:ext cx="899928" cy="89992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43B943-3EEB-30B4-7783-7C3204BA7BBA}"/>
              </a:ext>
            </a:extLst>
          </p:cNvPr>
          <p:cNvSpPr txBox="1"/>
          <p:nvPr/>
        </p:nvSpPr>
        <p:spPr>
          <a:xfrm>
            <a:off x="10941473" y="3293099"/>
            <a:ext cx="15760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7433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sp>
        <p:nvSpPr>
          <p:cNvPr id="106" name="TextBox 106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5892338" y="5469159"/>
            <a:ext cx="2523728" cy="1631406"/>
            <a:chOff x="0" y="0"/>
            <a:chExt cx="664171" cy="429338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664171" cy="429338"/>
            </a:xfrm>
            <a:custGeom>
              <a:avLst/>
              <a:gdLst/>
              <a:ahLst/>
              <a:cxnLst/>
              <a:rect l="l" t="t" r="r" b="b"/>
              <a:pathLst>
                <a:path w="664171" h="429338">
                  <a:moveTo>
                    <a:pt x="156450" y="0"/>
                  </a:moveTo>
                  <a:lnTo>
                    <a:pt x="507721" y="0"/>
                  </a:lnTo>
                  <a:cubicBezTo>
                    <a:pt x="549214" y="0"/>
                    <a:pt x="589008" y="16483"/>
                    <a:pt x="618348" y="45823"/>
                  </a:cubicBezTo>
                  <a:cubicBezTo>
                    <a:pt x="647688" y="75163"/>
                    <a:pt x="664171" y="114957"/>
                    <a:pt x="664171" y="156450"/>
                  </a:cubicBezTo>
                  <a:lnTo>
                    <a:pt x="664171" y="272888"/>
                  </a:lnTo>
                  <a:cubicBezTo>
                    <a:pt x="664171" y="314381"/>
                    <a:pt x="647688" y="354175"/>
                    <a:pt x="618348" y="383515"/>
                  </a:cubicBezTo>
                  <a:cubicBezTo>
                    <a:pt x="589008" y="412855"/>
                    <a:pt x="549214" y="429338"/>
                    <a:pt x="507721" y="429338"/>
                  </a:cubicBezTo>
                  <a:lnTo>
                    <a:pt x="156450" y="429338"/>
                  </a:lnTo>
                  <a:cubicBezTo>
                    <a:pt x="70045" y="429338"/>
                    <a:pt x="0" y="359293"/>
                    <a:pt x="0" y="272888"/>
                  </a:cubicBezTo>
                  <a:lnTo>
                    <a:pt x="0" y="156450"/>
                  </a:lnTo>
                  <a:cubicBezTo>
                    <a:pt x="0" y="70045"/>
                    <a:pt x="70045" y="0"/>
                    <a:pt x="156450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0" y="-9525"/>
              <a:ext cx="664171" cy="438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5675572" y="5781139"/>
            <a:ext cx="2995360" cy="789739"/>
            <a:chOff x="0" y="0"/>
            <a:chExt cx="3990720" cy="105217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TextBox 140"/>
            <p:cNvSpPr txBox="1"/>
            <p:nvPr/>
          </p:nvSpPr>
          <p:spPr>
            <a:xfrm>
              <a:off x="0" y="-9525"/>
              <a:ext cx="3990720" cy="106169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9375198" y="5431845"/>
            <a:ext cx="2791446" cy="1592876"/>
            <a:chOff x="0" y="0"/>
            <a:chExt cx="734626" cy="419198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734626" cy="419198"/>
            </a:xfrm>
            <a:custGeom>
              <a:avLst/>
              <a:gdLst/>
              <a:ahLst/>
              <a:cxnLst/>
              <a:rect l="l" t="t" r="r" b="b"/>
              <a:pathLst>
                <a:path w="734626" h="419198">
                  <a:moveTo>
                    <a:pt x="141446" y="0"/>
                  </a:moveTo>
                  <a:lnTo>
                    <a:pt x="593181" y="0"/>
                  </a:lnTo>
                  <a:cubicBezTo>
                    <a:pt x="671299" y="0"/>
                    <a:pt x="734626" y="63327"/>
                    <a:pt x="734626" y="141446"/>
                  </a:cubicBezTo>
                  <a:lnTo>
                    <a:pt x="734626" y="277752"/>
                  </a:lnTo>
                  <a:cubicBezTo>
                    <a:pt x="734626" y="315266"/>
                    <a:pt x="719724" y="351243"/>
                    <a:pt x="693198" y="377770"/>
                  </a:cubicBezTo>
                  <a:cubicBezTo>
                    <a:pt x="666672" y="404296"/>
                    <a:pt x="630694" y="419198"/>
                    <a:pt x="593181" y="419198"/>
                  </a:cubicBezTo>
                  <a:lnTo>
                    <a:pt x="141446" y="419198"/>
                  </a:lnTo>
                  <a:cubicBezTo>
                    <a:pt x="63327" y="419198"/>
                    <a:pt x="0" y="355871"/>
                    <a:pt x="0" y="277752"/>
                  </a:cubicBezTo>
                  <a:lnTo>
                    <a:pt x="0" y="141446"/>
                  </a:lnTo>
                  <a:cubicBezTo>
                    <a:pt x="0" y="63327"/>
                    <a:pt x="63327" y="0"/>
                    <a:pt x="141446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TextBox 143"/>
            <p:cNvSpPr txBox="1"/>
            <p:nvPr/>
          </p:nvSpPr>
          <p:spPr>
            <a:xfrm>
              <a:off x="0" y="-9525"/>
              <a:ext cx="734626" cy="428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9251957" y="6026144"/>
            <a:ext cx="2995360" cy="550626"/>
            <a:chOff x="0" y="0"/>
            <a:chExt cx="3990720" cy="73359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3990720" cy="733599"/>
            </a:xfrm>
            <a:custGeom>
              <a:avLst/>
              <a:gdLst/>
              <a:ahLst/>
              <a:cxnLst/>
              <a:rect l="l" t="t" r="r" b="b"/>
              <a:pathLst>
                <a:path w="3990720" h="733599">
                  <a:moveTo>
                    <a:pt x="0" y="0"/>
                  </a:moveTo>
                  <a:lnTo>
                    <a:pt x="3990720" y="0"/>
                  </a:lnTo>
                  <a:lnTo>
                    <a:pt x="3990720" y="733599"/>
                  </a:lnTo>
                  <a:lnTo>
                    <a:pt x="0" y="733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TextBox 146"/>
            <p:cNvSpPr txBox="1"/>
            <p:nvPr/>
          </p:nvSpPr>
          <p:spPr>
            <a:xfrm>
              <a:off x="0" y="-9525"/>
              <a:ext cx="3990720" cy="74312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Topic Modeling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13151491" y="5396760"/>
            <a:ext cx="3088492" cy="1534596"/>
            <a:chOff x="0" y="0"/>
            <a:chExt cx="812800" cy="403860"/>
          </a:xfrm>
        </p:grpSpPr>
        <p:sp>
          <p:nvSpPr>
            <p:cNvPr id="148" name="Freeform 148"/>
            <p:cNvSpPr/>
            <p:nvPr/>
          </p:nvSpPr>
          <p:spPr>
            <a:xfrm>
              <a:off x="0" y="0"/>
              <a:ext cx="812800" cy="403860"/>
            </a:xfrm>
            <a:custGeom>
              <a:avLst/>
              <a:gdLst/>
              <a:ahLst/>
              <a:cxnLst/>
              <a:rect l="l" t="t" r="r" b="b"/>
              <a:pathLst>
                <a:path w="812800" h="403860">
                  <a:moveTo>
                    <a:pt x="127842" y="0"/>
                  </a:moveTo>
                  <a:lnTo>
                    <a:pt x="684958" y="0"/>
                  </a:lnTo>
                  <a:cubicBezTo>
                    <a:pt x="755563" y="0"/>
                    <a:pt x="812800" y="57237"/>
                    <a:pt x="812800" y="127842"/>
                  </a:cubicBezTo>
                  <a:lnTo>
                    <a:pt x="812800" y="276019"/>
                  </a:lnTo>
                  <a:cubicBezTo>
                    <a:pt x="812800" y="309924"/>
                    <a:pt x="799331" y="342441"/>
                    <a:pt x="775356" y="366416"/>
                  </a:cubicBezTo>
                  <a:cubicBezTo>
                    <a:pt x="751381" y="390391"/>
                    <a:pt x="718864" y="403860"/>
                    <a:pt x="684958" y="403860"/>
                  </a:cubicBezTo>
                  <a:lnTo>
                    <a:pt x="127842" y="403860"/>
                  </a:lnTo>
                  <a:cubicBezTo>
                    <a:pt x="57237" y="403860"/>
                    <a:pt x="0" y="346624"/>
                    <a:pt x="0" y="276019"/>
                  </a:cubicBezTo>
                  <a:lnTo>
                    <a:pt x="0" y="127842"/>
                  </a:lnTo>
                  <a:cubicBezTo>
                    <a:pt x="0" y="57237"/>
                    <a:pt x="57237" y="0"/>
                    <a:pt x="127842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TextBox 149"/>
            <p:cNvSpPr txBox="1"/>
            <p:nvPr/>
          </p:nvSpPr>
          <p:spPr>
            <a:xfrm>
              <a:off x="0" y="-9525"/>
              <a:ext cx="812800" cy="413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3198057" y="5729881"/>
            <a:ext cx="2995360" cy="789739"/>
            <a:chOff x="0" y="0"/>
            <a:chExt cx="3990720" cy="105217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3990720" cy="1052170"/>
            </a:xfrm>
            <a:custGeom>
              <a:avLst/>
              <a:gdLst/>
              <a:ahLst/>
              <a:cxnLst/>
              <a:rect l="l" t="t" r="r" b="b"/>
              <a:pathLst>
                <a:path w="3990720" h="1052170">
                  <a:moveTo>
                    <a:pt x="0" y="0"/>
                  </a:moveTo>
                  <a:lnTo>
                    <a:pt x="3990720" y="0"/>
                  </a:lnTo>
                  <a:lnTo>
                    <a:pt x="3990720" y="1052170"/>
                  </a:lnTo>
                  <a:lnTo>
                    <a:pt x="0" y="105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TextBox 152"/>
            <p:cNvSpPr txBox="1"/>
            <p:nvPr/>
          </p:nvSpPr>
          <p:spPr>
            <a:xfrm>
              <a:off x="0" y="-9525"/>
              <a:ext cx="3990720" cy="106169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2245752" y="5469159"/>
            <a:ext cx="2649775" cy="1615250"/>
            <a:chOff x="0" y="0"/>
            <a:chExt cx="697343" cy="425086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697343" cy="425086"/>
            </a:xfrm>
            <a:custGeom>
              <a:avLst/>
              <a:gdLst/>
              <a:ahLst/>
              <a:cxnLst/>
              <a:rect l="l" t="t" r="r" b="b"/>
              <a:pathLst>
                <a:path w="697343" h="425086">
                  <a:moveTo>
                    <a:pt x="149008" y="0"/>
                  </a:moveTo>
                  <a:lnTo>
                    <a:pt x="548334" y="0"/>
                  </a:lnTo>
                  <a:cubicBezTo>
                    <a:pt x="587854" y="0"/>
                    <a:pt x="625755" y="15699"/>
                    <a:pt x="653699" y="43643"/>
                  </a:cubicBezTo>
                  <a:cubicBezTo>
                    <a:pt x="681644" y="71588"/>
                    <a:pt x="697343" y="109489"/>
                    <a:pt x="697343" y="149008"/>
                  </a:cubicBezTo>
                  <a:lnTo>
                    <a:pt x="697343" y="276078"/>
                  </a:lnTo>
                  <a:cubicBezTo>
                    <a:pt x="697343" y="358373"/>
                    <a:pt x="630629" y="425086"/>
                    <a:pt x="548334" y="425086"/>
                  </a:cubicBezTo>
                  <a:lnTo>
                    <a:pt x="149008" y="425086"/>
                  </a:lnTo>
                  <a:cubicBezTo>
                    <a:pt x="109489" y="425086"/>
                    <a:pt x="71588" y="409387"/>
                    <a:pt x="43643" y="381443"/>
                  </a:cubicBezTo>
                  <a:cubicBezTo>
                    <a:pt x="15699" y="353498"/>
                    <a:pt x="0" y="315597"/>
                    <a:pt x="0" y="276078"/>
                  </a:cubicBezTo>
                  <a:lnTo>
                    <a:pt x="0" y="149008"/>
                  </a:lnTo>
                  <a:cubicBezTo>
                    <a:pt x="0" y="109489"/>
                    <a:pt x="15699" y="71588"/>
                    <a:pt x="43643" y="43643"/>
                  </a:cubicBezTo>
                  <a:cubicBezTo>
                    <a:pt x="71588" y="15699"/>
                    <a:pt x="109489" y="0"/>
                    <a:pt x="149008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FF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TextBox 155"/>
            <p:cNvSpPr txBox="1"/>
            <p:nvPr/>
          </p:nvSpPr>
          <p:spPr>
            <a:xfrm>
              <a:off x="0" y="-9525"/>
              <a:ext cx="697343" cy="434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2100450" y="6062645"/>
            <a:ext cx="2995360" cy="508232"/>
            <a:chOff x="0" y="0"/>
            <a:chExt cx="3990720" cy="677118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3990720" cy="677118"/>
            </a:xfrm>
            <a:custGeom>
              <a:avLst/>
              <a:gdLst/>
              <a:ahLst/>
              <a:cxnLst/>
              <a:rect l="l" t="t" r="r" b="b"/>
              <a:pathLst>
                <a:path w="3990720" h="677118">
                  <a:moveTo>
                    <a:pt x="0" y="0"/>
                  </a:moveTo>
                  <a:lnTo>
                    <a:pt x="3990720" y="0"/>
                  </a:lnTo>
                  <a:lnTo>
                    <a:pt x="3990720" y="677118"/>
                  </a:lnTo>
                  <a:lnTo>
                    <a:pt x="0" y="677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TextBox 158"/>
            <p:cNvSpPr txBox="1"/>
            <p:nvPr/>
          </p:nvSpPr>
          <p:spPr>
            <a:xfrm>
              <a:off x="0" y="-9525"/>
              <a:ext cx="3990720" cy="68664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40"/>
                </a:lnSpc>
              </a:pPr>
              <a:r>
                <a:rPr lang="en-US" sz="2200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 Acquisition</a:t>
              </a:r>
            </a:p>
          </p:txBody>
        </p:sp>
      </p:grpSp>
      <p:sp>
        <p:nvSpPr>
          <p:cNvPr id="159" name="AutoShape 159"/>
          <p:cNvSpPr/>
          <p:nvPr/>
        </p:nvSpPr>
        <p:spPr>
          <a:xfrm flipH="1">
            <a:off x="3523014" y="6931355"/>
            <a:ext cx="0" cy="1414108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0" name="AutoShape 160"/>
          <p:cNvSpPr/>
          <p:nvPr/>
        </p:nvSpPr>
        <p:spPr>
          <a:xfrm>
            <a:off x="7173252" y="4198210"/>
            <a:ext cx="0" cy="1386782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1" name="AutoShape 161"/>
          <p:cNvSpPr/>
          <p:nvPr/>
        </p:nvSpPr>
        <p:spPr>
          <a:xfrm flipH="1">
            <a:off x="10749637" y="7024721"/>
            <a:ext cx="21284" cy="146705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2" name="AutoShape 162"/>
          <p:cNvSpPr/>
          <p:nvPr/>
        </p:nvSpPr>
        <p:spPr>
          <a:xfrm>
            <a:off x="14695737" y="4015041"/>
            <a:ext cx="0" cy="1495328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63" name="Group 163"/>
          <p:cNvGrpSpPr/>
          <p:nvPr/>
        </p:nvGrpSpPr>
        <p:grpSpPr>
          <a:xfrm>
            <a:off x="8471726" y="8504981"/>
            <a:ext cx="5199746" cy="673368"/>
            <a:chOff x="0" y="0"/>
            <a:chExt cx="9864529" cy="1277457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TextBox 165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lvl="0" indent="0" algn="ctr">
                <a:lnSpc>
                  <a:spcPts val="2639"/>
                </a:lnSpc>
                <a:spcBef>
                  <a:spcPct val="0"/>
                </a:spcBef>
              </a:pPr>
              <a:r>
                <a:rPr lang="en-US" sz="2199" b="1" u="none" strike="noStrike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LDA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4573379" y="3524842"/>
            <a:ext cx="5199746" cy="673368"/>
            <a:chOff x="0" y="0"/>
            <a:chExt cx="9864529" cy="1277457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TextBox 168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TF-IDF</a:t>
              </a:r>
            </a:p>
          </p:txBody>
        </p:sp>
      </p:grpSp>
      <p:grpSp>
        <p:nvGrpSpPr>
          <p:cNvPr id="169" name="Group 169"/>
          <p:cNvGrpSpPr/>
          <p:nvPr/>
        </p:nvGrpSpPr>
        <p:grpSpPr>
          <a:xfrm>
            <a:off x="923141" y="8345464"/>
            <a:ext cx="5199746" cy="673368"/>
            <a:chOff x="0" y="0"/>
            <a:chExt cx="9864529" cy="1277457"/>
          </a:xfrm>
        </p:grpSpPr>
        <p:sp>
          <p:nvSpPr>
            <p:cNvPr id="170" name="Freeform 170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TextBox 171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JIRA ISSUES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12095864" y="3309645"/>
            <a:ext cx="5199746" cy="673368"/>
            <a:chOff x="0" y="0"/>
            <a:chExt cx="9864529" cy="1277457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9864529" cy="1277457"/>
            </a:xfrm>
            <a:custGeom>
              <a:avLst/>
              <a:gdLst/>
              <a:ahLst/>
              <a:cxnLst/>
              <a:rect l="l" t="t" r="r" b="b"/>
              <a:pathLst>
                <a:path w="9864529" h="1277457">
                  <a:moveTo>
                    <a:pt x="0" y="0"/>
                  </a:moveTo>
                  <a:lnTo>
                    <a:pt x="9864529" y="0"/>
                  </a:lnTo>
                  <a:lnTo>
                    <a:pt x="9864529" y="1277457"/>
                  </a:lnTo>
                  <a:lnTo>
                    <a:pt x="0" y="1277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TextBox 174"/>
            <p:cNvSpPr txBox="1"/>
            <p:nvPr/>
          </p:nvSpPr>
          <p:spPr>
            <a:xfrm>
              <a:off x="0" y="-9525"/>
              <a:ext cx="9864529" cy="128698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SVM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2202336" y="5219907"/>
            <a:ext cx="806236" cy="806236"/>
            <a:chOff x="0" y="0"/>
            <a:chExt cx="812800" cy="812800"/>
          </a:xfrm>
        </p:grpSpPr>
        <p:sp>
          <p:nvSpPr>
            <p:cNvPr id="176" name="Freeform 1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TextBox 17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FF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782949" y="5219907"/>
            <a:ext cx="806236" cy="806236"/>
            <a:chOff x="0" y="0"/>
            <a:chExt cx="812800" cy="812800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8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9290057" y="5256409"/>
            <a:ext cx="806236" cy="806236"/>
            <a:chOff x="0" y="0"/>
            <a:chExt cx="812800" cy="812800"/>
          </a:xfrm>
        </p:grpSpPr>
        <p:sp>
          <p:nvSpPr>
            <p:cNvPr id="182" name="Freeform 1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TextBox 18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13133142" y="5256409"/>
            <a:ext cx="806236" cy="806236"/>
            <a:chOff x="0" y="0"/>
            <a:chExt cx="812800" cy="81280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TextBox 18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</p:grpSp>
      <p:sp>
        <p:nvSpPr>
          <p:cNvPr id="187" name="AutoShape 187"/>
          <p:cNvSpPr/>
          <p:nvPr/>
        </p:nvSpPr>
        <p:spPr>
          <a:xfrm>
            <a:off x="4895526" y="6276784"/>
            <a:ext cx="996811" cy="8078"/>
          </a:xfrm>
          <a:prstGeom prst="line">
            <a:avLst/>
          </a:prstGeom>
          <a:ln w="66675" cap="flat">
            <a:solidFill>
              <a:srgbClr val="FF0000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8" name="AutoShape 188"/>
          <p:cNvSpPr/>
          <p:nvPr/>
        </p:nvSpPr>
        <p:spPr>
          <a:xfrm>
            <a:off x="8385339" y="6224244"/>
            <a:ext cx="996811" cy="8078"/>
          </a:xfrm>
          <a:prstGeom prst="line">
            <a:avLst/>
          </a:prstGeom>
          <a:ln w="66675" cap="flat">
            <a:solidFill>
              <a:srgbClr val="FF0000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" name="AutoShape 189"/>
          <p:cNvSpPr/>
          <p:nvPr/>
        </p:nvSpPr>
        <p:spPr>
          <a:xfrm>
            <a:off x="12166798" y="6197117"/>
            <a:ext cx="996811" cy="8078"/>
          </a:xfrm>
          <a:prstGeom prst="line">
            <a:avLst/>
          </a:prstGeom>
          <a:ln w="66675" cap="flat">
            <a:solidFill>
              <a:srgbClr val="FF0000"/>
            </a:solidFill>
            <a:prstDash val="sys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7184130" y="-7698570"/>
            <a:ext cx="17869554" cy="4436847"/>
            <a:chOff x="0" y="0"/>
            <a:chExt cx="23826072" cy="5915796"/>
          </a:xfrm>
        </p:grpSpPr>
        <p:sp>
          <p:nvSpPr>
            <p:cNvPr id="3" name="Freeform 3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68743538" y="-9819778"/>
            <a:ext cx="102092760" cy="8916654"/>
            <a:chOff x="0" y="0"/>
            <a:chExt cx="136123680" cy="118888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F3F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835459" y="-4412432"/>
            <a:ext cx="3545370" cy="1824118"/>
            <a:chOff x="0" y="0"/>
            <a:chExt cx="4727160" cy="24321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61276530" y="-8219083"/>
            <a:ext cx="635760" cy="360234"/>
            <a:chOff x="0" y="0"/>
            <a:chExt cx="847680" cy="4803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2686797" y="-7595753"/>
            <a:ext cx="3892329" cy="1737242"/>
            <a:chOff x="0" y="0"/>
            <a:chExt cx="5189772" cy="23163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898173" y="-6740290"/>
            <a:ext cx="2205196" cy="360236"/>
            <a:chOff x="0" y="0"/>
            <a:chExt cx="2940262" cy="4803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45362583" y="-7129054"/>
            <a:ext cx="1312354" cy="1643201"/>
            <a:chOff x="0" y="0"/>
            <a:chExt cx="1749806" cy="21909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 rot="91721">
            <a:off x="-44964192" y="-63653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91721">
            <a:off x="-44964193" y="-615857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91721">
            <a:off x="-44966950" y="-595455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rot="91721">
            <a:off x="-44966950" y="-5750531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45201862" y="-6454206"/>
            <a:ext cx="168059" cy="168058"/>
            <a:chOff x="0" y="0"/>
            <a:chExt cx="224078" cy="224078"/>
          </a:xfrm>
        </p:grpSpPr>
        <p:sp>
          <p:nvSpPr>
            <p:cNvPr id="23" name="Freeform 2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45201862" y="-6252252"/>
            <a:ext cx="168059" cy="168058"/>
            <a:chOff x="0" y="0"/>
            <a:chExt cx="224078" cy="224078"/>
          </a:xfrm>
        </p:grpSpPr>
        <p:sp>
          <p:nvSpPr>
            <p:cNvPr id="25" name="Freeform 2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45201862" y="-6044786"/>
            <a:ext cx="168059" cy="168058"/>
            <a:chOff x="0" y="0"/>
            <a:chExt cx="224078" cy="224078"/>
          </a:xfrm>
        </p:grpSpPr>
        <p:sp>
          <p:nvSpPr>
            <p:cNvPr id="27" name="Freeform 2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-45201866" y="-5840074"/>
            <a:ext cx="168059" cy="168058"/>
            <a:chOff x="0" y="0"/>
            <a:chExt cx="224078" cy="224078"/>
          </a:xfrm>
        </p:grpSpPr>
        <p:sp>
          <p:nvSpPr>
            <p:cNvPr id="29" name="Freeform 2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44997962" y="-7218299"/>
            <a:ext cx="583116" cy="159215"/>
            <a:chOff x="0" y="0"/>
            <a:chExt cx="777488" cy="2122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AutoShape 32"/>
          <p:cNvSpPr/>
          <p:nvPr/>
        </p:nvSpPr>
        <p:spPr>
          <a:xfrm rot="91721">
            <a:off x="-44966950" y="-656661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rot="91721">
            <a:off x="-44966949" y="-677063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5201862" y="-6866385"/>
            <a:ext cx="168059" cy="168058"/>
            <a:chOff x="0" y="0"/>
            <a:chExt cx="224078" cy="224078"/>
          </a:xfrm>
        </p:grpSpPr>
        <p:sp>
          <p:nvSpPr>
            <p:cNvPr id="35" name="Freeform 3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-45201862" y="-6660296"/>
            <a:ext cx="168059" cy="168058"/>
            <a:chOff x="0" y="0"/>
            <a:chExt cx="224078" cy="224078"/>
          </a:xfrm>
        </p:grpSpPr>
        <p:sp>
          <p:nvSpPr>
            <p:cNvPr id="37" name="Freeform 3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-43306263" y="-5863830"/>
            <a:ext cx="2205196" cy="360236"/>
            <a:chOff x="0" y="0"/>
            <a:chExt cx="2940262" cy="4803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41323165" y="-9540144"/>
            <a:ext cx="3892329" cy="1737242"/>
            <a:chOff x="0" y="0"/>
            <a:chExt cx="5189772" cy="23163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-44811818" y="-8751356"/>
            <a:ext cx="3182773" cy="1028790"/>
            <a:chOff x="0" y="0"/>
            <a:chExt cx="4243698" cy="1371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-39675178" y="-7600627"/>
            <a:ext cx="635760" cy="360234"/>
            <a:chOff x="0" y="0"/>
            <a:chExt cx="847680" cy="4803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-25756402" y="-8334453"/>
            <a:ext cx="2205196" cy="360236"/>
            <a:chOff x="0" y="0"/>
            <a:chExt cx="2940262" cy="48031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-24229313" y="-5622063"/>
            <a:ext cx="3892329" cy="1737242"/>
            <a:chOff x="0" y="0"/>
            <a:chExt cx="5189772" cy="23163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3001219">
            <a:off x="-22395516" y="-7225539"/>
            <a:ext cx="1694222" cy="1898863"/>
            <a:chOff x="0" y="0"/>
            <a:chExt cx="2258962" cy="2531818"/>
          </a:xfrm>
        </p:grpSpPr>
        <p:sp>
          <p:nvSpPr>
            <p:cNvPr id="53" name="Freeform 53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6846651">
            <a:off x="-23803038" y="-7458123"/>
            <a:ext cx="1686423" cy="1890072"/>
            <a:chOff x="0" y="0"/>
            <a:chExt cx="2248564" cy="2520096"/>
          </a:xfrm>
        </p:grpSpPr>
        <p:sp>
          <p:nvSpPr>
            <p:cNvPr id="56" name="Freeform 56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-28773623" y="-9497355"/>
            <a:ext cx="2517936" cy="2517936"/>
            <a:chOff x="0" y="0"/>
            <a:chExt cx="3357248" cy="335724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-10600828" y="-8393520"/>
            <a:ext cx="5117709" cy="3329091"/>
            <a:chOff x="0" y="0"/>
            <a:chExt cx="6823612" cy="443878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-11955568" y="-5184036"/>
            <a:ext cx="7827190" cy="368359"/>
            <a:chOff x="0" y="0"/>
            <a:chExt cx="10436254" cy="49114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13966488" y="-5781151"/>
            <a:ext cx="1312354" cy="862929"/>
            <a:chOff x="0" y="0"/>
            <a:chExt cx="1749806" cy="115057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AutoShape 67"/>
          <p:cNvSpPr/>
          <p:nvPr/>
        </p:nvSpPr>
        <p:spPr>
          <a:xfrm rot="91722">
            <a:off x="-13570855" y="-521871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AutoShape 68"/>
          <p:cNvSpPr/>
          <p:nvPr/>
        </p:nvSpPr>
        <p:spPr>
          <a:xfrm rot="91722">
            <a:off x="-13570855" y="-5422736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9" name="Group 69"/>
          <p:cNvGrpSpPr>
            <a:grpSpLocks noChangeAspect="1"/>
          </p:cNvGrpSpPr>
          <p:nvPr/>
        </p:nvGrpSpPr>
        <p:grpSpPr>
          <a:xfrm>
            <a:off x="-13805769" y="-5518483"/>
            <a:ext cx="168058" cy="168059"/>
            <a:chOff x="0" y="0"/>
            <a:chExt cx="224078" cy="224078"/>
          </a:xfrm>
        </p:grpSpPr>
        <p:sp>
          <p:nvSpPr>
            <p:cNvPr id="70" name="Freeform 7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>
            <a:grpSpLocks noChangeAspect="1"/>
          </p:cNvGrpSpPr>
          <p:nvPr/>
        </p:nvGrpSpPr>
        <p:grpSpPr>
          <a:xfrm>
            <a:off x="-13805769" y="-5312393"/>
            <a:ext cx="168058" cy="168059"/>
            <a:chOff x="0" y="0"/>
            <a:chExt cx="224078" cy="224078"/>
          </a:xfrm>
        </p:grpSpPr>
        <p:sp>
          <p:nvSpPr>
            <p:cNvPr id="72" name="Freeform 7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-13601868" y="-5870409"/>
            <a:ext cx="583116" cy="159215"/>
            <a:chOff x="0" y="0"/>
            <a:chExt cx="777488" cy="212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-9362460" y="-7754629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-6151306" y="-8847856"/>
            <a:ext cx="1458736" cy="1458736"/>
            <a:chOff x="0" y="0"/>
            <a:chExt cx="1944982" cy="19449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 rot="3001219">
            <a:off x="-7119810" y="-9436653"/>
            <a:ext cx="2914820" cy="3274752"/>
            <a:chOff x="0" y="0"/>
            <a:chExt cx="3886426" cy="4366336"/>
          </a:xfrm>
        </p:grpSpPr>
        <p:sp>
          <p:nvSpPr>
            <p:cNvPr id="80" name="Freeform 8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15260406" y="-8829448"/>
            <a:ext cx="3892329" cy="1737242"/>
            <a:chOff x="0" y="0"/>
            <a:chExt cx="5189772" cy="2316322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5400000">
            <a:off x="-13632120" y="-6888525"/>
            <a:ext cx="635758" cy="360234"/>
            <a:chOff x="0" y="0"/>
            <a:chExt cx="847678" cy="480312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7" name="Group 87"/>
          <p:cNvGrpSpPr/>
          <p:nvPr/>
        </p:nvGrpSpPr>
        <p:grpSpPr>
          <a:xfrm rot="3579565">
            <a:off x="-11736206" y="-10035012"/>
            <a:ext cx="4389507" cy="5768175"/>
            <a:chOff x="0" y="0"/>
            <a:chExt cx="5852676" cy="7690900"/>
          </a:xfrm>
        </p:grpSpPr>
        <p:sp>
          <p:nvSpPr>
            <p:cNvPr id="88" name="Freeform 88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9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242210" y="-9576001"/>
            <a:ext cx="2110052" cy="2110051"/>
            <a:chOff x="0" y="0"/>
            <a:chExt cx="2813402" cy="2813402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813431" cy="2813431"/>
            </a:xfrm>
            <a:custGeom>
              <a:avLst/>
              <a:gdLst/>
              <a:ahLst/>
              <a:cxnLst/>
              <a:rect l="l" t="t" r="r" b="b"/>
              <a:pathLst>
                <a:path w="2813431" h="2813431">
                  <a:moveTo>
                    <a:pt x="0" y="1406652"/>
                  </a:moveTo>
                  <a:cubicBezTo>
                    <a:pt x="0" y="629793"/>
                    <a:pt x="629793" y="0"/>
                    <a:pt x="1406652" y="0"/>
                  </a:cubicBezTo>
                  <a:cubicBezTo>
                    <a:pt x="2183511" y="0"/>
                    <a:pt x="2813431" y="629793"/>
                    <a:pt x="2813431" y="1406652"/>
                  </a:cubicBezTo>
                  <a:cubicBezTo>
                    <a:pt x="2813431" y="2183511"/>
                    <a:pt x="2183638" y="2813431"/>
                    <a:pt x="1406652" y="2813431"/>
                  </a:cubicBezTo>
                  <a:cubicBezTo>
                    <a:pt x="629666" y="2813431"/>
                    <a:pt x="0" y="2183638"/>
                    <a:pt x="0" y="1406652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813402" cy="282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351071" y="-5879106"/>
            <a:ext cx="3892329" cy="1737242"/>
            <a:chOff x="0" y="0"/>
            <a:chExt cx="5189772" cy="2316322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 rot="5400000">
            <a:off x="7781073" y="-6896970"/>
            <a:ext cx="1069831" cy="421854"/>
            <a:chOff x="0" y="0"/>
            <a:chExt cx="1426442" cy="562472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1426464" cy="562483"/>
            </a:xfrm>
            <a:custGeom>
              <a:avLst/>
              <a:gdLst/>
              <a:ahLst/>
              <a:cxnLst/>
              <a:rect l="l" t="t" r="r" b="b"/>
              <a:pathLst>
                <a:path w="1426464" h="562483">
                  <a:moveTo>
                    <a:pt x="0" y="204089"/>
                  </a:moveTo>
                  <a:lnTo>
                    <a:pt x="745363" y="204089"/>
                  </a:lnTo>
                  <a:lnTo>
                    <a:pt x="745363" y="0"/>
                  </a:lnTo>
                  <a:lnTo>
                    <a:pt x="1426464" y="281178"/>
                  </a:lnTo>
                  <a:lnTo>
                    <a:pt x="745363" y="562483"/>
                  </a:lnTo>
                  <a:lnTo>
                    <a:pt x="745363" y="358267"/>
                  </a:lnTo>
                  <a:lnTo>
                    <a:pt x="0" y="35826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0722279" y="-5278113"/>
            <a:ext cx="2987157" cy="403260"/>
            <a:chOff x="0" y="0"/>
            <a:chExt cx="3982876" cy="53768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982847" cy="537718"/>
            </a:xfrm>
            <a:custGeom>
              <a:avLst/>
              <a:gdLst/>
              <a:ahLst/>
              <a:cxnLst/>
              <a:rect l="l" t="t" r="r" b="b"/>
              <a:pathLst>
                <a:path w="3982847" h="537718">
                  <a:moveTo>
                    <a:pt x="0" y="195199"/>
                  </a:moveTo>
                  <a:lnTo>
                    <a:pt x="3331845" y="195199"/>
                  </a:lnTo>
                  <a:lnTo>
                    <a:pt x="3331845" y="0"/>
                  </a:lnTo>
                  <a:lnTo>
                    <a:pt x="3982847" y="268859"/>
                  </a:lnTo>
                  <a:lnTo>
                    <a:pt x="3331845" y="537718"/>
                  </a:lnTo>
                  <a:lnTo>
                    <a:pt x="3331845" y="342519"/>
                  </a:lnTo>
                  <a:lnTo>
                    <a:pt x="0" y="342519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4573371" y="-986022"/>
            <a:ext cx="5670028" cy="784830"/>
            <a:chOff x="0" y="0"/>
            <a:chExt cx="7560038" cy="104644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Work Distribution</a:t>
              </a: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5444802" y="1028700"/>
            <a:ext cx="7398397" cy="1052220"/>
            <a:chOff x="0" y="0"/>
            <a:chExt cx="9864529" cy="1402959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Learning</a:t>
              </a:r>
            </a:p>
          </p:txBody>
        </p:sp>
      </p:grpSp>
      <p:sp>
        <p:nvSpPr>
          <p:cNvPr id="106" name="TextBox 106"/>
          <p:cNvSpPr txBox="1"/>
          <p:nvPr/>
        </p:nvSpPr>
        <p:spPr>
          <a:xfrm>
            <a:off x="-54902853" y="-2293536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-63459696" y="-4779611"/>
            <a:ext cx="7198210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-64781703" y="-4779611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63459696" y="-3410975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64781703" y="-341097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63459696" y="-2160706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-64781703" y="-216070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-63567466" y="-9341744"/>
            <a:ext cx="5577868" cy="60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-46018840" y="-5310673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-46279225" y="-3824134"/>
            <a:ext cx="7198211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-47601233" y="-3824134"/>
            <a:ext cx="1368472" cy="79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-46279225" y="-2717017"/>
            <a:ext cx="12671523" cy="15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-47601233" y="-2717017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-44782148" y="-9266983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-29550441" y="-3335016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-30872448" y="-333501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29550441" y="-222790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30872448" y="-222790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14630797" y="-4580268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5391695" y="-9207761"/>
            <a:ext cx="2640972" cy="33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-13503375" y="-323335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-14825382" y="-323335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-13503375" y="-212623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-14825382" y="-2126232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10813704" y="-5975139"/>
            <a:ext cx="2640521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737760" y="-3306412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415753" y="-330641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3737760" y="-2199295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2415753" y="-2199295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163" y="1028700"/>
            <a:ext cx="7398397" cy="1052220"/>
            <a:chOff x="0" y="0"/>
            <a:chExt cx="9864529" cy="1402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89603" y="1028700"/>
            <a:ext cx="7398397" cy="1052220"/>
            <a:chOff x="0" y="0"/>
            <a:chExt cx="9864529" cy="1402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Learning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9144000" y="1897380"/>
            <a:ext cx="0" cy="6492240"/>
          </a:xfrm>
          <a:prstGeom prst="line">
            <a:avLst/>
          </a:prstGeom>
          <a:ln w="76200" cap="flat">
            <a:solidFill>
              <a:srgbClr val="002A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82163" y="5143500"/>
            <a:ext cx="1459524" cy="890453"/>
            <a:chOff x="0" y="0"/>
            <a:chExt cx="384401" cy="234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Static 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Dataset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49231" y="5143500"/>
            <a:ext cx="1459524" cy="890453"/>
            <a:chOff x="0" y="0"/>
            <a:chExt cx="384401" cy="234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56079" y="5143500"/>
            <a:ext cx="1619743" cy="890453"/>
            <a:chOff x="0" y="0"/>
            <a:chExt cx="426599" cy="234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6599" cy="234523"/>
            </a:xfrm>
            <a:custGeom>
              <a:avLst/>
              <a:gdLst/>
              <a:ahLst/>
              <a:cxnLst/>
              <a:rect l="l" t="t" r="r" b="b"/>
              <a:pathLst>
                <a:path w="426599" h="234523">
                  <a:moveTo>
                    <a:pt x="117261" y="0"/>
                  </a:moveTo>
                  <a:lnTo>
                    <a:pt x="309338" y="0"/>
                  </a:lnTo>
                  <a:cubicBezTo>
                    <a:pt x="340437" y="0"/>
                    <a:pt x="370263" y="12354"/>
                    <a:pt x="392254" y="34345"/>
                  </a:cubicBezTo>
                  <a:cubicBezTo>
                    <a:pt x="414245" y="56336"/>
                    <a:pt x="426599" y="86162"/>
                    <a:pt x="426599" y="117261"/>
                  </a:cubicBezTo>
                  <a:lnTo>
                    <a:pt x="426599" y="117261"/>
                  </a:lnTo>
                  <a:cubicBezTo>
                    <a:pt x="426599" y="148361"/>
                    <a:pt x="414245" y="178187"/>
                    <a:pt x="392254" y="200178"/>
                  </a:cubicBezTo>
                  <a:cubicBezTo>
                    <a:pt x="370263" y="222168"/>
                    <a:pt x="340437" y="234523"/>
                    <a:pt x="309338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26599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641686" y="5588726"/>
            <a:ext cx="2107544" cy="95513"/>
          </a:xfrm>
          <a:prstGeom prst="line">
            <a:avLst/>
          </a:prstGeom>
          <a:ln w="38100" cap="flat">
            <a:solidFill>
              <a:srgbClr val="002A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5208754" y="5588726"/>
            <a:ext cx="2037707" cy="0"/>
          </a:xfrm>
          <a:prstGeom prst="line">
            <a:avLst/>
          </a:prstGeom>
          <a:ln w="38100" cap="flat">
            <a:solidFill>
              <a:srgbClr val="002A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208754" y="5037547"/>
            <a:ext cx="2051087" cy="551180"/>
            <a:chOff x="0" y="0"/>
            <a:chExt cx="2734783" cy="7349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Predict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69915" y="5037547"/>
            <a:ext cx="2051087" cy="551180"/>
            <a:chOff x="0" y="0"/>
            <a:chExt cx="2734783" cy="734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Train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163" y="1028700"/>
            <a:ext cx="7398397" cy="1052220"/>
            <a:chOff x="0" y="0"/>
            <a:chExt cx="9864529" cy="1402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163" y="5143500"/>
            <a:ext cx="1459524" cy="890453"/>
            <a:chOff x="0" y="0"/>
            <a:chExt cx="384401" cy="234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Static 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Dataset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49231" y="5143500"/>
            <a:ext cx="1459524" cy="890453"/>
            <a:chOff x="0" y="0"/>
            <a:chExt cx="384401" cy="2345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56079" y="5143500"/>
            <a:ext cx="1619743" cy="890453"/>
            <a:chOff x="0" y="0"/>
            <a:chExt cx="426599" cy="2345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6599" cy="234523"/>
            </a:xfrm>
            <a:custGeom>
              <a:avLst/>
              <a:gdLst/>
              <a:ahLst/>
              <a:cxnLst/>
              <a:rect l="l" t="t" r="r" b="b"/>
              <a:pathLst>
                <a:path w="426599" h="234523">
                  <a:moveTo>
                    <a:pt x="117261" y="0"/>
                  </a:moveTo>
                  <a:lnTo>
                    <a:pt x="309338" y="0"/>
                  </a:lnTo>
                  <a:cubicBezTo>
                    <a:pt x="340437" y="0"/>
                    <a:pt x="370263" y="12354"/>
                    <a:pt x="392254" y="34345"/>
                  </a:cubicBezTo>
                  <a:cubicBezTo>
                    <a:pt x="414245" y="56336"/>
                    <a:pt x="426599" y="86162"/>
                    <a:pt x="426599" y="117261"/>
                  </a:cubicBezTo>
                  <a:lnTo>
                    <a:pt x="426599" y="117261"/>
                  </a:lnTo>
                  <a:cubicBezTo>
                    <a:pt x="426599" y="148361"/>
                    <a:pt x="414245" y="178187"/>
                    <a:pt x="392254" y="200178"/>
                  </a:cubicBezTo>
                  <a:cubicBezTo>
                    <a:pt x="370263" y="222168"/>
                    <a:pt x="340437" y="234523"/>
                    <a:pt x="309338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26599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641686" y="5588726"/>
            <a:ext cx="2107544" cy="95513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5208754" y="5588726"/>
            <a:ext cx="2037707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208754" y="5037547"/>
            <a:ext cx="2051087" cy="551180"/>
            <a:chOff x="0" y="0"/>
            <a:chExt cx="2734783" cy="7349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Predict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9915" y="5037547"/>
            <a:ext cx="2051087" cy="551180"/>
            <a:chOff x="0" y="0"/>
            <a:chExt cx="2734783" cy="7349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Train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89603" y="1028700"/>
            <a:ext cx="7398397" cy="1052220"/>
            <a:chOff x="0" y="0"/>
            <a:chExt cx="9864529" cy="14029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Learning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9144000" y="1897380"/>
            <a:ext cx="0" cy="6492240"/>
          </a:xfrm>
          <a:prstGeom prst="line">
            <a:avLst/>
          </a:prstGeom>
          <a:ln w="76200" cap="flat">
            <a:solidFill>
              <a:srgbClr val="002A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163" y="1028700"/>
            <a:ext cx="7398397" cy="1052220"/>
            <a:chOff x="0" y="0"/>
            <a:chExt cx="9864529" cy="1402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Offline Learning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89603" y="1028700"/>
            <a:ext cx="7398397" cy="1052220"/>
            <a:chOff x="0" y="0"/>
            <a:chExt cx="9864529" cy="1402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4529" cy="1402959"/>
            </a:xfrm>
            <a:custGeom>
              <a:avLst/>
              <a:gdLst/>
              <a:ahLst/>
              <a:cxnLst/>
              <a:rect l="l" t="t" r="r" b="b"/>
              <a:pathLst>
                <a:path w="9864529" h="1402959">
                  <a:moveTo>
                    <a:pt x="0" y="0"/>
                  </a:moveTo>
                  <a:lnTo>
                    <a:pt x="9864529" y="0"/>
                  </a:lnTo>
                  <a:lnTo>
                    <a:pt x="9864529" y="1402959"/>
                  </a:lnTo>
                  <a:lnTo>
                    <a:pt x="0" y="140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864529" cy="14124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Learning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9144000" y="1897380"/>
            <a:ext cx="0" cy="6492240"/>
          </a:xfrm>
          <a:prstGeom prst="line">
            <a:avLst/>
          </a:prstGeom>
          <a:ln w="76200" cap="flat">
            <a:solidFill>
              <a:srgbClr val="002A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82163" y="5143500"/>
            <a:ext cx="1459524" cy="890453"/>
            <a:chOff x="0" y="0"/>
            <a:chExt cx="384401" cy="234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Static 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Dataset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49231" y="5143500"/>
            <a:ext cx="1459524" cy="890453"/>
            <a:chOff x="0" y="0"/>
            <a:chExt cx="384401" cy="2345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56079" y="5143500"/>
            <a:ext cx="1619743" cy="890453"/>
            <a:chOff x="0" y="0"/>
            <a:chExt cx="426599" cy="234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6599" cy="234523"/>
            </a:xfrm>
            <a:custGeom>
              <a:avLst/>
              <a:gdLst/>
              <a:ahLst/>
              <a:cxnLst/>
              <a:rect l="l" t="t" r="r" b="b"/>
              <a:pathLst>
                <a:path w="426599" h="234523">
                  <a:moveTo>
                    <a:pt x="117261" y="0"/>
                  </a:moveTo>
                  <a:lnTo>
                    <a:pt x="309338" y="0"/>
                  </a:lnTo>
                  <a:cubicBezTo>
                    <a:pt x="340437" y="0"/>
                    <a:pt x="370263" y="12354"/>
                    <a:pt x="392254" y="34345"/>
                  </a:cubicBezTo>
                  <a:cubicBezTo>
                    <a:pt x="414245" y="56336"/>
                    <a:pt x="426599" y="86162"/>
                    <a:pt x="426599" y="117261"/>
                  </a:cubicBezTo>
                  <a:lnTo>
                    <a:pt x="426599" y="117261"/>
                  </a:lnTo>
                  <a:cubicBezTo>
                    <a:pt x="426599" y="148361"/>
                    <a:pt x="414245" y="178187"/>
                    <a:pt x="392254" y="200178"/>
                  </a:cubicBezTo>
                  <a:cubicBezTo>
                    <a:pt x="370263" y="222168"/>
                    <a:pt x="340437" y="234523"/>
                    <a:pt x="309338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26599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641686" y="5588726"/>
            <a:ext cx="2107544" cy="95513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5208754" y="5588726"/>
            <a:ext cx="2037707" cy="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208754" y="5037547"/>
            <a:ext cx="2051087" cy="551180"/>
            <a:chOff x="0" y="0"/>
            <a:chExt cx="2734783" cy="7349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Predict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69915" y="5037547"/>
            <a:ext cx="2051087" cy="551180"/>
            <a:chOff x="0" y="0"/>
            <a:chExt cx="2734783" cy="734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Train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82953" y="5143500"/>
            <a:ext cx="1459524" cy="890453"/>
            <a:chOff x="0" y="0"/>
            <a:chExt cx="384401" cy="2345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A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Streaming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50020" y="5143500"/>
            <a:ext cx="1459524" cy="890453"/>
            <a:chOff x="0" y="0"/>
            <a:chExt cx="384401" cy="2345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84401" cy="234523"/>
            </a:xfrm>
            <a:custGeom>
              <a:avLst/>
              <a:gdLst/>
              <a:ahLst/>
              <a:cxnLst/>
              <a:rect l="l" t="t" r="r" b="b"/>
              <a:pathLst>
                <a:path w="384401" h="234523">
                  <a:moveTo>
                    <a:pt x="117261" y="0"/>
                  </a:moveTo>
                  <a:lnTo>
                    <a:pt x="267140" y="0"/>
                  </a:lnTo>
                  <a:cubicBezTo>
                    <a:pt x="331902" y="0"/>
                    <a:pt x="384401" y="52500"/>
                    <a:pt x="384401" y="117261"/>
                  </a:cubicBezTo>
                  <a:lnTo>
                    <a:pt x="384401" y="117261"/>
                  </a:lnTo>
                  <a:cubicBezTo>
                    <a:pt x="384401" y="148361"/>
                    <a:pt x="372047" y="178187"/>
                    <a:pt x="350056" y="200178"/>
                  </a:cubicBezTo>
                  <a:cubicBezTo>
                    <a:pt x="328065" y="222168"/>
                    <a:pt x="298240" y="234523"/>
                    <a:pt x="267140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A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384401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Model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356869" y="5143500"/>
            <a:ext cx="1619743" cy="890453"/>
            <a:chOff x="0" y="0"/>
            <a:chExt cx="426599" cy="234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6599" cy="234523"/>
            </a:xfrm>
            <a:custGeom>
              <a:avLst/>
              <a:gdLst/>
              <a:ahLst/>
              <a:cxnLst/>
              <a:rect l="l" t="t" r="r" b="b"/>
              <a:pathLst>
                <a:path w="426599" h="234523">
                  <a:moveTo>
                    <a:pt x="117261" y="0"/>
                  </a:moveTo>
                  <a:lnTo>
                    <a:pt x="309338" y="0"/>
                  </a:lnTo>
                  <a:cubicBezTo>
                    <a:pt x="340437" y="0"/>
                    <a:pt x="370263" y="12354"/>
                    <a:pt x="392254" y="34345"/>
                  </a:cubicBezTo>
                  <a:cubicBezTo>
                    <a:pt x="414245" y="56336"/>
                    <a:pt x="426599" y="86162"/>
                    <a:pt x="426599" y="117261"/>
                  </a:cubicBezTo>
                  <a:lnTo>
                    <a:pt x="426599" y="117261"/>
                  </a:lnTo>
                  <a:cubicBezTo>
                    <a:pt x="426599" y="148361"/>
                    <a:pt x="414245" y="178187"/>
                    <a:pt x="392254" y="200178"/>
                  </a:cubicBezTo>
                  <a:cubicBezTo>
                    <a:pt x="370263" y="222168"/>
                    <a:pt x="340437" y="234523"/>
                    <a:pt x="309338" y="234523"/>
                  </a:cubicBezTo>
                  <a:lnTo>
                    <a:pt x="117261" y="234523"/>
                  </a:lnTo>
                  <a:cubicBezTo>
                    <a:pt x="86162" y="234523"/>
                    <a:pt x="56336" y="222168"/>
                    <a:pt x="34345" y="200178"/>
                  </a:cubicBezTo>
                  <a:cubicBezTo>
                    <a:pt x="12354" y="178187"/>
                    <a:pt x="0" y="148361"/>
                    <a:pt x="0" y="117261"/>
                  </a:cubicBezTo>
                  <a:lnTo>
                    <a:pt x="0" y="117261"/>
                  </a:lnTo>
                  <a:cubicBezTo>
                    <a:pt x="0" y="86162"/>
                    <a:pt x="12354" y="56336"/>
                    <a:pt x="34345" y="34345"/>
                  </a:cubicBezTo>
                  <a:cubicBezTo>
                    <a:pt x="56336" y="12354"/>
                    <a:pt x="86162" y="0"/>
                    <a:pt x="117261" y="0"/>
                  </a:cubicBezTo>
                  <a:close/>
                </a:path>
              </a:pathLst>
            </a:custGeom>
            <a:solidFill>
              <a:srgbClr val="002A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426599" cy="244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r>
                <a:rPr lang="en-US" sz="1999" b="1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842476" y="5588726"/>
            <a:ext cx="2107544" cy="0"/>
          </a:xfrm>
          <a:prstGeom prst="line">
            <a:avLst/>
          </a:prstGeom>
          <a:ln w="38100" cap="flat">
            <a:solidFill>
              <a:srgbClr val="002A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14409544" y="5588726"/>
            <a:ext cx="1947325" cy="0"/>
          </a:xfrm>
          <a:prstGeom prst="line">
            <a:avLst/>
          </a:prstGeom>
          <a:ln w="38100" cap="flat">
            <a:solidFill>
              <a:srgbClr val="002A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4409544" y="5037547"/>
            <a:ext cx="2051087" cy="551180"/>
            <a:chOff x="0" y="0"/>
            <a:chExt cx="2734783" cy="73490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Predict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 flipH="1">
            <a:off x="13679782" y="5143500"/>
            <a:ext cx="3486958" cy="0"/>
          </a:xfrm>
          <a:prstGeom prst="line">
            <a:avLst/>
          </a:prstGeom>
          <a:ln w="38100" cap="flat">
            <a:solidFill>
              <a:srgbClr val="002A5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4305782" y="3549708"/>
            <a:ext cx="2051087" cy="551180"/>
            <a:chOff x="0" y="0"/>
            <a:chExt cx="2734783" cy="73490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34783" cy="734906"/>
            </a:xfrm>
            <a:custGeom>
              <a:avLst/>
              <a:gdLst/>
              <a:ahLst/>
              <a:cxnLst/>
              <a:rect l="l" t="t" r="r" b="b"/>
              <a:pathLst>
                <a:path w="2734783" h="734906">
                  <a:moveTo>
                    <a:pt x="0" y="0"/>
                  </a:moveTo>
                  <a:lnTo>
                    <a:pt x="2734783" y="0"/>
                  </a:lnTo>
                  <a:lnTo>
                    <a:pt x="2734783" y="734906"/>
                  </a:lnTo>
                  <a:lnTo>
                    <a:pt x="0" y="734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2734783" cy="7349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Train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311619" y="6480856"/>
            <a:ext cx="1273328" cy="22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66333" y="5813053"/>
            <a:ext cx="1105768" cy="1105768"/>
          </a:xfrm>
          <a:custGeom>
            <a:avLst/>
            <a:gdLst/>
            <a:ahLst/>
            <a:cxnLst/>
            <a:rect l="l" t="t" r="r" b="b"/>
            <a:pathLst>
              <a:path w="1105768" h="1105768">
                <a:moveTo>
                  <a:pt x="0" y="0"/>
                </a:moveTo>
                <a:lnTo>
                  <a:pt x="1105768" y="0"/>
                </a:lnTo>
                <a:lnTo>
                  <a:pt x="1105768" y="1105769"/>
                </a:lnTo>
                <a:lnTo>
                  <a:pt x="0" y="1105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31113" y="6693710"/>
            <a:ext cx="3976209" cy="784830"/>
            <a:chOff x="0" y="0"/>
            <a:chExt cx="5301611" cy="1046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ACF2A-7313-28C5-1381-19EFB08AF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86DC965-7987-E2D8-C22F-8650B981B3E7}"/>
              </a:ext>
            </a:extLst>
          </p:cNvPr>
          <p:cNvSpPr txBox="1"/>
          <p:nvPr/>
        </p:nvSpPr>
        <p:spPr>
          <a:xfrm>
            <a:off x="-2794441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CBE162-DD30-2435-CF7D-EEB060FBF129}"/>
              </a:ext>
            </a:extLst>
          </p:cNvPr>
          <p:cNvSpPr/>
          <p:nvPr/>
        </p:nvSpPr>
        <p:spPr>
          <a:xfrm>
            <a:off x="10720046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80A676A0-67BD-3B87-ACD8-CF0B2A57D0B0}"/>
              </a:ext>
            </a:extLst>
          </p:cNvPr>
          <p:cNvSpPr/>
          <p:nvPr/>
        </p:nvSpPr>
        <p:spPr>
          <a:xfrm flipH="1">
            <a:off x="19889754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954E186-685A-2A73-0495-BD496A0A9AB2}"/>
              </a:ext>
            </a:extLst>
          </p:cNvPr>
          <p:cNvSpPr/>
          <p:nvPr/>
        </p:nvSpPr>
        <p:spPr>
          <a:xfrm>
            <a:off x="8049749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908C2C-F6F6-FE4A-411E-37F8BC1E8B2F}"/>
              </a:ext>
            </a:extLst>
          </p:cNvPr>
          <p:cNvSpPr/>
          <p:nvPr/>
        </p:nvSpPr>
        <p:spPr>
          <a:xfrm>
            <a:off x="3075199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50FF55D-07E7-4E74-E2EE-E6BE54CEE0E6}"/>
              </a:ext>
            </a:extLst>
          </p:cNvPr>
          <p:cNvSpPr/>
          <p:nvPr/>
        </p:nvSpPr>
        <p:spPr>
          <a:xfrm>
            <a:off x="18535014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CE948BC-F014-152C-30E2-6E304A7F6548}"/>
              </a:ext>
            </a:extLst>
          </p:cNvPr>
          <p:cNvSpPr/>
          <p:nvPr/>
        </p:nvSpPr>
        <p:spPr>
          <a:xfrm>
            <a:off x="13703084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293482-142F-AF79-AD0C-E14ADB5EBE40}"/>
              </a:ext>
            </a:extLst>
          </p:cNvPr>
          <p:cNvGrpSpPr/>
          <p:nvPr/>
        </p:nvGrpSpPr>
        <p:grpSpPr>
          <a:xfrm>
            <a:off x="15768360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A6FD4D-C5E0-B991-CD27-1160B21CD81F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C193BA2-F415-DE27-0D60-BE740E671531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232F284-E9AD-CCE7-84A4-92E200A8B9E2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AF51377-444C-B47C-D52F-12F812E5253B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42149F71-3A81-1FAC-A2D0-141F896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799C49C7-EA3B-E560-E885-ABC390EB4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EDBEC34C-444D-39E4-1DB9-931E4D44F617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DC7B41-E8D2-C9FE-5A35-2C1113BA0CDD}"/>
              </a:ext>
            </a:extLst>
          </p:cNvPr>
          <p:cNvGrpSpPr/>
          <p:nvPr/>
        </p:nvGrpSpPr>
        <p:grpSpPr>
          <a:xfrm>
            <a:off x="5231273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90DF1A-0167-60D8-0CE7-B85097829537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4351D55-90BC-199C-8C28-FDCE3DDC6252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8F3664-E7FA-747C-854E-270666588DC8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15C42C-93C8-8A87-CFD0-6ED286E6371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91510F-8B3D-5745-0F5A-120AE8B8C41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7EF119-B606-808B-B749-29AD07CF7690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29A4460B-CFEB-4702-E789-C15FF2C09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2B7FCE4B-4921-E274-7DDA-9403193D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A0D54460-D522-7F15-80FA-5C114A60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27889963-30BE-84AA-FC63-85E208783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1F5B19AA-80F4-4A66-7692-418F6951090F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45D35A1-91A6-AE0B-CB69-C5441DDDA2BC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E288748-31DB-5329-F24C-595D7CF95455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C49D3B80-1BBD-B737-7FEA-9C52A862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D67A111C-2731-8BBC-7CCE-22B637CA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971A31-D5C4-E8EF-0CFD-20618111F151}"/>
              </a:ext>
            </a:extLst>
          </p:cNvPr>
          <p:cNvSpPr txBox="1"/>
          <p:nvPr/>
        </p:nvSpPr>
        <p:spPr>
          <a:xfrm>
            <a:off x="21036698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BBA68C-545A-F755-FCD2-3F3D46AD6314}"/>
              </a:ext>
            </a:extLst>
          </p:cNvPr>
          <p:cNvSpPr/>
          <p:nvPr/>
        </p:nvSpPr>
        <p:spPr>
          <a:xfrm>
            <a:off x="24339276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DD38B70-AA56-26CB-7AAB-39B39125CEA9}"/>
              </a:ext>
            </a:extLst>
          </p:cNvPr>
          <p:cNvSpPr/>
          <p:nvPr/>
        </p:nvSpPr>
        <p:spPr>
          <a:xfrm rot="3001219">
            <a:off x="23413636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B0184C-D953-7B47-C3B4-13ACAF514A87}"/>
              </a:ext>
            </a:extLst>
          </p:cNvPr>
          <p:cNvSpPr/>
          <p:nvPr/>
        </p:nvSpPr>
        <p:spPr>
          <a:xfrm>
            <a:off x="26958884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315EE-61A4-D987-37A6-DB124AC89DFA}"/>
              </a:ext>
            </a:extLst>
          </p:cNvPr>
          <p:cNvSpPr txBox="1"/>
          <p:nvPr/>
        </p:nvSpPr>
        <p:spPr>
          <a:xfrm>
            <a:off x="25007463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96B5917-0CAB-108B-9EE2-1AB1B4B88760}"/>
              </a:ext>
            </a:extLst>
          </p:cNvPr>
          <p:cNvSpPr/>
          <p:nvPr/>
        </p:nvSpPr>
        <p:spPr>
          <a:xfrm>
            <a:off x="29815934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387DBD-3EA9-9C4C-8647-9ABDCD91DD13}"/>
              </a:ext>
            </a:extLst>
          </p:cNvPr>
          <p:cNvSpPr txBox="1"/>
          <p:nvPr/>
        </p:nvSpPr>
        <p:spPr>
          <a:xfrm>
            <a:off x="30438953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3878CB-CC1B-EF9A-6A6C-5A6B5B84EAC7}"/>
              </a:ext>
            </a:extLst>
          </p:cNvPr>
          <p:cNvSpPr txBox="1"/>
          <p:nvPr/>
        </p:nvSpPr>
        <p:spPr>
          <a:xfrm>
            <a:off x="26601998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E8E67-899B-2276-4F73-A63BAE8ECBE4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06C54C-7710-A7BB-39B0-E11310FD15C9}"/>
              </a:ext>
            </a:extLst>
          </p:cNvPr>
          <p:cNvSpPr/>
          <p:nvPr/>
        </p:nvSpPr>
        <p:spPr>
          <a:xfrm rot="12202094">
            <a:off x="-3170989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66" name="Picture 6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274CC9-DA89-CB3A-6E89-A33F6CD30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990" y="3865299"/>
            <a:ext cx="849213" cy="849213"/>
          </a:xfrm>
          <a:prstGeom prst="rect">
            <a:avLst/>
          </a:prstGeom>
        </p:spPr>
      </p:pic>
      <p:pic>
        <p:nvPicPr>
          <p:cNvPr id="71" name="Picture 70" descr="A person in a suit and tie&#10;&#10;Description automatically generated">
            <a:extLst>
              <a:ext uri="{FF2B5EF4-FFF2-40B4-BE49-F238E27FC236}">
                <a16:creationId xmlns:a16="http://schemas.microsoft.com/office/drawing/2014/main" id="{0B11C6F7-AFA5-68CE-CE72-486579D49A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9518708" y="3948600"/>
            <a:ext cx="899928" cy="100509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4FD3895-E3BA-A319-CDD3-02B3B0F0459B}"/>
              </a:ext>
            </a:extLst>
          </p:cNvPr>
          <p:cNvSpPr txBox="1"/>
          <p:nvPr/>
        </p:nvSpPr>
        <p:spPr>
          <a:xfrm>
            <a:off x="8831353" y="4958921"/>
            <a:ext cx="24605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8FBD93-499D-5A14-FCC3-95D91E761802}"/>
              </a:ext>
            </a:extLst>
          </p:cNvPr>
          <p:cNvSpPr txBox="1"/>
          <p:nvPr/>
        </p:nvSpPr>
        <p:spPr>
          <a:xfrm>
            <a:off x="11071825" y="4806803"/>
            <a:ext cx="22077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C32D712-72EC-187D-BC5A-C6E68969A7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591" y="3958736"/>
            <a:ext cx="899928" cy="89992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57B0FD9-7922-D598-3809-9229B05F2907}"/>
              </a:ext>
            </a:extLst>
          </p:cNvPr>
          <p:cNvSpPr txBox="1"/>
          <p:nvPr/>
        </p:nvSpPr>
        <p:spPr>
          <a:xfrm>
            <a:off x="13333522" y="4921751"/>
            <a:ext cx="15760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49608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311619" y="6480856"/>
            <a:ext cx="1273328" cy="22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66333" y="5813053"/>
            <a:ext cx="1105768" cy="1105768"/>
          </a:xfrm>
          <a:custGeom>
            <a:avLst/>
            <a:gdLst/>
            <a:ahLst/>
            <a:cxnLst/>
            <a:rect l="l" t="t" r="r" b="b"/>
            <a:pathLst>
              <a:path w="1105768" h="1105768">
                <a:moveTo>
                  <a:pt x="0" y="0"/>
                </a:moveTo>
                <a:lnTo>
                  <a:pt x="1105768" y="0"/>
                </a:lnTo>
                <a:lnTo>
                  <a:pt x="1105768" y="1105769"/>
                </a:lnTo>
                <a:lnTo>
                  <a:pt x="0" y="1105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31113" y="6693710"/>
            <a:ext cx="3976209" cy="784830"/>
            <a:chOff x="0" y="0"/>
            <a:chExt cx="5301611" cy="1046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9889796" y="6480856"/>
            <a:ext cx="1318171" cy="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989066" y="5700823"/>
            <a:ext cx="1119453" cy="1135599"/>
          </a:xfrm>
          <a:custGeom>
            <a:avLst/>
            <a:gdLst/>
            <a:ahLst/>
            <a:cxnLst/>
            <a:rect l="l" t="t" r="r" b="b"/>
            <a:pathLst>
              <a:path w="1119453" h="1135599">
                <a:moveTo>
                  <a:pt x="0" y="0"/>
                </a:moveTo>
                <a:lnTo>
                  <a:pt x="1119453" y="0"/>
                </a:lnTo>
                <a:lnTo>
                  <a:pt x="1119453" y="1135600"/>
                </a:lnTo>
                <a:lnTo>
                  <a:pt x="0" y="113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077" t="-2958" r="-3142" b="-27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560688" y="6693710"/>
            <a:ext cx="3976209" cy="784830"/>
            <a:chOff x="0" y="0"/>
            <a:chExt cx="5301611" cy="10464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Model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311619" y="6480856"/>
            <a:ext cx="1273328" cy="22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66333" y="5813053"/>
            <a:ext cx="1105768" cy="1105768"/>
          </a:xfrm>
          <a:custGeom>
            <a:avLst/>
            <a:gdLst/>
            <a:ahLst/>
            <a:cxnLst/>
            <a:rect l="l" t="t" r="r" b="b"/>
            <a:pathLst>
              <a:path w="1105768" h="1105768">
                <a:moveTo>
                  <a:pt x="0" y="0"/>
                </a:moveTo>
                <a:lnTo>
                  <a:pt x="1105768" y="0"/>
                </a:lnTo>
                <a:lnTo>
                  <a:pt x="1105768" y="1105769"/>
                </a:lnTo>
                <a:lnTo>
                  <a:pt x="0" y="1105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31113" y="6693710"/>
            <a:ext cx="3976209" cy="784830"/>
            <a:chOff x="0" y="0"/>
            <a:chExt cx="5301611" cy="1046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9889796" y="6480856"/>
            <a:ext cx="1318171" cy="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989066" y="5700823"/>
            <a:ext cx="1119453" cy="1135599"/>
          </a:xfrm>
          <a:custGeom>
            <a:avLst/>
            <a:gdLst/>
            <a:ahLst/>
            <a:cxnLst/>
            <a:rect l="l" t="t" r="r" b="b"/>
            <a:pathLst>
              <a:path w="1119453" h="1135599">
                <a:moveTo>
                  <a:pt x="0" y="0"/>
                </a:moveTo>
                <a:lnTo>
                  <a:pt x="1119453" y="0"/>
                </a:lnTo>
                <a:lnTo>
                  <a:pt x="1119453" y="1135600"/>
                </a:lnTo>
                <a:lnTo>
                  <a:pt x="0" y="113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077" t="-2958" r="-3142" b="-27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560688" y="6693710"/>
            <a:ext cx="3976209" cy="784830"/>
            <a:chOff x="0" y="0"/>
            <a:chExt cx="5301611" cy="10464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Model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3483613" y="6480856"/>
            <a:ext cx="12733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446016" y="5659624"/>
            <a:ext cx="1206287" cy="1217998"/>
          </a:xfrm>
          <a:custGeom>
            <a:avLst/>
            <a:gdLst/>
            <a:ahLst/>
            <a:cxnLst/>
            <a:rect l="l" t="t" r="r" b="b"/>
            <a:pathLst>
              <a:path w="1206287" h="1217998">
                <a:moveTo>
                  <a:pt x="0" y="0"/>
                </a:moveTo>
                <a:lnTo>
                  <a:pt x="1206287" y="0"/>
                </a:lnTo>
                <a:lnTo>
                  <a:pt x="1206287" y="1217998"/>
                </a:lnTo>
                <a:lnTo>
                  <a:pt x="0" y="1217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4226780" y="6649099"/>
            <a:ext cx="3644759" cy="784830"/>
            <a:chOff x="0" y="0"/>
            <a:chExt cx="4859679" cy="10464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59679" cy="1046440"/>
            </a:xfrm>
            <a:custGeom>
              <a:avLst/>
              <a:gdLst/>
              <a:ahLst/>
              <a:cxnLst/>
              <a:rect l="l" t="t" r="r" b="b"/>
              <a:pathLst>
                <a:path w="4859679" h="1046440">
                  <a:moveTo>
                    <a:pt x="0" y="0"/>
                  </a:moveTo>
                  <a:lnTo>
                    <a:pt x="4859679" y="0"/>
                  </a:lnTo>
                  <a:lnTo>
                    <a:pt x="4859679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4859679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311619" y="6480856"/>
            <a:ext cx="1273328" cy="22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66333" y="5813053"/>
            <a:ext cx="1105768" cy="1105768"/>
          </a:xfrm>
          <a:custGeom>
            <a:avLst/>
            <a:gdLst/>
            <a:ahLst/>
            <a:cxnLst/>
            <a:rect l="l" t="t" r="r" b="b"/>
            <a:pathLst>
              <a:path w="1105768" h="1105768">
                <a:moveTo>
                  <a:pt x="0" y="0"/>
                </a:moveTo>
                <a:lnTo>
                  <a:pt x="1105768" y="0"/>
                </a:lnTo>
                <a:lnTo>
                  <a:pt x="1105768" y="1105769"/>
                </a:lnTo>
                <a:lnTo>
                  <a:pt x="0" y="1105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31113" y="6693710"/>
            <a:ext cx="3976209" cy="784830"/>
            <a:chOff x="0" y="0"/>
            <a:chExt cx="5301611" cy="1046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9889796" y="6480856"/>
            <a:ext cx="1318171" cy="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560688" y="6693710"/>
            <a:ext cx="3976209" cy="784830"/>
            <a:chOff x="0" y="0"/>
            <a:chExt cx="5301611" cy="10464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FF000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Model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13483613" y="6480856"/>
            <a:ext cx="12733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446016" y="5659624"/>
            <a:ext cx="1206287" cy="1217998"/>
          </a:xfrm>
          <a:custGeom>
            <a:avLst/>
            <a:gdLst/>
            <a:ahLst/>
            <a:cxnLst/>
            <a:rect l="l" t="t" r="r" b="b"/>
            <a:pathLst>
              <a:path w="1206287" h="1217998">
                <a:moveTo>
                  <a:pt x="0" y="0"/>
                </a:moveTo>
                <a:lnTo>
                  <a:pt x="1206287" y="0"/>
                </a:lnTo>
                <a:lnTo>
                  <a:pt x="1206287" y="1217998"/>
                </a:lnTo>
                <a:lnTo>
                  <a:pt x="0" y="1217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4226780" y="6649099"/>
            <a:ext cx="3644759" cy="784830"/>
            <a:chOff x="0" y="0"/>
            <a:chExt cx="4859679" cy="10464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59679" cy="1046440"/>
            </a:xfrm>
            <a:custGeom>
              <a:avLst/>
              <a:gdLst/>
              <a:ahLst/>
              <a:cxnLst/>
              <a:rect l="l" t="t" r="r" b="b"/>
              <a:pathLst>
                <a:path w="4859679" h="1046440">
                  <a:moveTo>
                    <a:pt x="0" y="0"/>
                  </a:moveTo>
                  <a:lnTo>
                    <a:pt x="4859679" y="0"/>
                  </a:lnTo>
                  <a:lnTo>
                    <a:pt x="4859679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4859679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1940187" y="5669937"/>
            <a:ext cx="1217210" cy="1217210"/>
          </a:xfrm>
          <a:custGeom>
            <a:avLst/>
            <a:gdLst/>
            <a:ahLst/>
            <a:cxnLst/>
            <a:rect l="l" t="t" r="r" b="b"/>
            <a:pathLst>
              <a:path w="1217210" h="1217210">
                <a:moveTo>
                  <a:pt x="0" y="0"/>
                </a:moveTo>
                <a:lnTo>
                  <a:pt x="1217210" y="0"/>
                </a:lnTo>
                <a:lnTo>
                  <a:pt x="1217210" y="1217210"/>
                </a:lnTo>
                <a:lnTo>
                  <a:pt x="0" y="1217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890" t="-2427" r="-2773" b="-32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094274" y="4562563"/>
            <a:ext cx="0" cy="10129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7078" y="4011383"/>
            <a:ext cx="1314393" cy="551180"/>
            <a:chOff x="0" y="0"/>
            <a:chExt cx="1752524" cy="734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735" cy="734906"/>
            </a:xfrm>
            <a:custGeom>
              <a:avLst/>
              <a:gdLst/>
              <a:ahLst/>
              <a:cxnLst/>
              <a:rect l="l" t="t" r="r" b="b"/>
              <a:pathLst>
                <a:path w="654735" h="734906">
                  <a:moveTo>
                    <a:pt x="0" y="0"/>
                  </a:moveTo>
                  <a:lnTo>
                    <a:pt x="654735" y="0"/>
                  </a:lnTo>
                  <a:lnTo>
                    <a:pt x="654735" y="734906"/>
                  </a:lnTo>
                  <a:lnTo>
                    <a:pt x="0" y="73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27367" y="0"/>
              <a:ext cx="1425156" cy="734906"/>
              <a:chOff x="0" y="0"/>
              <a:chExt cx="1425156" cy="7349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5156" cy="734906"/>
              </a:xfrm>
              <a:custGeom>
                <a:avLst/>
                <a:gdLst/>
                <a:ahLst/>
                <a:cxnLst/>
                <a:rect l="l" t="t" r="r" b="b"/>
                <a:pathLst>
                  <a:path w="1425156" h="734906">
                    <a:moveTo>
                      <a:pt x="0" y="0"/>
                    </a:moveTo>
                    <a:lnTo>
                      <a:pt x="1425156" y="0"/>
                    </a:lnTo>
                    <a:lnTo>
                      <a:pt x="1425156" y="734906"/>
                    </a:lnTo>
                    <a:lnTo>
                      <a:pt x="0" y="734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1425156" cy="734906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2999"/>
                  </a:lnSpc>
                </a:pPr>
                <a:r>
                  <a:rPr lang="en-US" sz="2499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Jira</a:t>
                </a:r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4049" y="6522327"/>
            <a:ext cx="1138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10923" y="5803528"/>
            <a:ext cx="1075163" cy="1135009"/>
          </a:xfrm>
          <a:custGeom>
            <a:avLst/>
            <a:gdLst/>
            <a:ahLst/>
            <a:cxnLst/>
            <a:rect l="l" t="t" r="r" b="b"/>
            <a:pathLst>
              <a:path w="1075163" h="1135009">
                <a:moveTo>
                  <a:pt x="0" y="0"/>
                </a:moveTo>
                <a:lnTo>
                  <a:pt x="1075163" y="0"/>
                </a:lnTo>
                <a:lnTo>
                  <a:pt x="1075163" y="1135009"/>
                </a:lnTo>
                <a:lnTo>
                  <a:pt x="0" y="113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444799" y="5906505"/>
            <a:ext cx="1866820" cy="1012317"/>
          </a:xfrm>
          <a:custGeom>
            <a:avLst/>
            <a:gdLst/>
            <a:ahLst/>
            <a:cxnLst/>
            <a:rect l="l" t="t" r="r" b="b"/>
            <a:pathLst>
              <a:path w="1866820" h="1012317">
                <a:moveTo>
                  <a:pt x="0" y="0"/>
                </a:moveTo>
                <a:lnTo>
                  <a:pt x="1866820" y="0"/>
                </a:lnTo>
                <a:lnTo>
                  <a:pt x="1866820" y="1012317"/>
                </a:lnTo>
                <a:lnTo>
                  <a:pt x="0" y="101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29" b="-85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366080" y="6693710"/>
            <a:ext cx="3976209" cy="784830"/>
            <a:chOff x="0" y="0"/>
            <a:chExt cx="5301611" cy="1046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Preprocessing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311619" y="6480856"/>
            <a:ext cx="1273328" cy="22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66333" y="5813053"/>
            <a:ext cx="1105768" cy="1105768"/>
          </a:xfrm>
          <a:custGeom>
            <a:avLst/>
            <a:gdLst/>
            <a:ahLst/>
            <a:cxnLst/>
            <a:rect l="l" t="t" r="r" b="b"/>
            <a:pathLst>
              <a:path w="1105768" h="1105768">
                <a:moveTo>
                  <a:pt x="0" y="0"/>
                </a:moveTo>
                <a:lnTo>
                  <a:pt x="1105768" y="0"/>
                </a:lnTo>
                <a:lnTo>
                  <a:pt x="1105768" y="1105769"/>
                </a:lnTo>
                <a:lnTo>
                  <a:pt x="0" y="1105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931113" y="6693710"/>
            <a:ext cx="3976209" cy="784830"/>
            <a:chOff x="0" y="0"/>
            <a:chExt cx="5301611" cy="10464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Feature Extraction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9889796" y="6480856"/>
            <a:ext cx="1318171" cy="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989066" y="5700823"/>
            <a:ext cx="1119453" cy="1135599"/>
          </a:xfrm>
          <a:custGeom>
            <a:avLst/>
            <a:gdLst/>
            <a:ahLst/>
            <a:cxnLst/>
            <a:rect l="l" t="t" r="r" b="b"/>
            <a:pathLst>
              <a:path w="1119453" h="1135599">
                <a:moveTo>
                  <a:pt x="0" y="0"/>
                </a:moveTo>
                <a:lnTo>
                  <a:pt x="1119453" y="0"/>
                </a:lnTo>
                <a:lnTo>
                  <a:pt x="1119453" y="1135600"/>
                </a:lnTo>
                <a:lnTo>
                  <a:pt x="0" y="1135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077" t="-2958" r="-3142" b="-27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560688" y="6693710"/>
            <a:ext cx="3976209" cy="784830"/>
            <a:chOff x="0" y="0"/>
            <a:chExt cx="5301611" cy="10464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Online Model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3483613" y="6480856"/>
            <a:ext cx="12733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446016" y="5659624"/>
            <a:ext cx="1206287" cy="1217998"/>
          </a:xfrm>
          <a:custGeom>
            <a:avLst/>
            <a:gdLst/>
            <a:ahLst/>
            <a:cxnLst/>
            <a:rect l="l" t="t" r="r" b="b"/>
            <a:pathLst>
              <a:path w="1206287" h="1217998">
                <a:moveTo>
                  <a:pt x="0" y="0"/>
                </a:moveTo>
                <a:lnTo>
                  <a:pt x="1206287" y="0"/>
                </a:lnTo>
                <a:lnTo>
                  <a:pt x="1206287" y="1217998"/>
                </a:lnTo>
                <a:lnTo>
                  <a:pt x="0" y="1217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4226780" y="6649099"/>
            <a:ext cx="3644759" cy="784830"/>
            <a:chOff x="0" y="0"/>
            <a:chExt cx="4859679" cy="10464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59679" cy="1046440"/>
            </a:xfrm>
            <a:custGeom>
              <a:avLst/>
              <a:gdLst/>
              <a:ahLst/>
              <a:cxnLst/>
              <a:rect l="l" t="t" r="r" b="b"/>
              <a:pathLst>
                <a:path w="4859679" h="1046440">
                  <a:moveTo>
                    <a:pt x="0" y="0"/>
                  </a:moveTo>
                  <a:lnTo>
                    <a:pt x="4859679" y="0"/>
                  </a:lnTo>
                  <a:lnTo>
                    <a:pt x="4859679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4859679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Assignment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3800534" y="2808460"/>
            <a:ext cx="1244863" cy="1244863"/>
          </a:xfrm>
          <a:custGeom>
            <a:avLst/>
            <a:gdLst/>
            <a:ahLst/>
            <a:cxnLst/>
            <a:rect l="l" t="t" r="r" b="b"/>
            <a:pathLst>
              <a:path w="1244863" h="1244863">
                <a:moveTo>
                  <a:pt x="0" y="0"/>
                </a:moveTo>
                <a:lnTo>
                  <a:pt x="1244864" y="0"/>
                </a:lnTo>
                <a:lnTo>
                  <a:pt x="1244864" y="1244863"/>
                </a:lnTo>
                <a:lnTo>
                  <a:pt x="0" y="12448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48792" y="3894558"/>
            <a:ext cx="3976209" cy="784830"/>
            <a:chOff x="0" y="0"/>
            <a:chExt cx="5301611" cy="10464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Drift Detector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13483613" y="4890917"/>
            <a:ext cx="939353" cy="12913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 flipH="1">
            <a:off x="12482396" y="3638592"/>
            <a:ext cx="1001218" cy="15582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60400" y="6693710"/>
            <a:ext cx="3976209" cy="784830"/>
            <a:chOff x="0" y="0"/>
            <a:chExt cx="5301611" cy="10464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01611" cy="1046440"/>
            </a:xfrm>
            <a:custGeom>
              <a:avLst/>
              <a:gdLst/>
              <a:ahLst/>
              <a:cxnLst/>
              <a:rect l="l" t="t" r="r" b="b"/>
              <a:pathLst>
                <a:path w="5301611" h="1046440">
                  <a:moveTo>
                    <a:pt x="0" y="0"/>
                  </a:moveTo>
                  <a:lnTo>
                    <a:pt x="5301611" y="0"/>
                  </a:lnTo>
                  <a:lnTo>
                    <a:pt x="5301611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5301611" cy="10464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999"/>
                </a:lnSpc>
              </a:pPr>
              <a:r>
                <a:rPr lang="en-US" sz="24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Issues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54016" y="6587311"/>
            <a:ext cx="2800166" cy="998093"/>
            <a:chOff x="0" y="0"/>
            <a:chExt cx="3374491" cy="1202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Naive Bayes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1954099" y="2686888"/>
            <a:ext cx="718990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54016" y="6587311"/>
            <a:ext cx="2800166" cy="998093"/>
            <a:chOff x="0" y="0"/>
            <a:chExt cx="3374491" cy="1202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Naive Bayes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35257" y="6395797"/>
            <a:ext cx="2800166" cy="1381120"/>
            <a:chOff x="0" y="0"/>
            <a:chExt cx="3374491" cy="1664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Hoeffding Adaptive Tree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954099" y="2686888"/>
            <a:ext cx="718990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>
            <a:off x="5735340" y="2686888"/>
            <a:ext cx="340866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54016" y="6587311"/>
            <a:ext cx="2800166" cy="998093"/>
            <a:chOff x="0" y="0"/>
            <a:chExt cx="3374491" cy="1202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Naive Bayes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35257" y="6395797"/>
            <a:ext cx="2800166" cy="1381120"/>
            <a:chOff x="0" y="0"/>
            <a:chExt cx="3374491" cy="1664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Hoeffding Adaptive Tree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43917" y="6395797"/>
            <a:ext cx="2800166" cy="1381120"/>
            <a:chOff x="0" y="0"/>
            <a:chExt cx="3374491" cy="16643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Passive-Aggressive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954099" y="2686888"/>
            <a:ext cx="718990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H="1">
            <a:off x="5735340" y="2686888"/>
            <a:ext cx="340866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9144000" y="2686888"/>
            <a:ext cx="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54016" y="6587311"/>
            <a:ext cx="2800166" cy="998093"/>
            <a:chOff x="0" y="0"/>
            <a:chExt cx="3374491" cy="1202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Naive Bayes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35257" y="6395797"/>
            <a:ext cx="2800166" cy="1381120"/>
            <a:chOff x="0" y="0"/>
            <a:chExt cx="3374491" cy="1664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Hoeffding Adaptive Tree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43917" y="6395797"/>
            <a:ext cx="2800166" cy="1381120"/>
            <a:chOff x="0" y="0"/>
            <a:chExt cx="3374491" cy="16643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Passive-Aggressive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38868" y="6587311"/>
            <a:ext cx="2800166" cy="998093"/>
            <a:chOff x="0" y="0"/>
            <a:chExt cx="3374491" cy="12028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Adaboost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1954099" y="2686888"/>
            <a:ext cx="718990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>
            <a:off x="5735340" y="2686888"/>
            <a:ext cx="340866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9144000" y="2686888"/>
            <a:ext cx="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9144000" y="2686888"/>
            <a:ext cx="359495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4351" y="720013"/>
            <a:ext cx="4399298" cy="1966875"/>
            <a:chOff x="0" y="0"/>
            <a:chExt cx="5865730" cy="2622501"/>
          </a:xfrm>
        </p:grpSpPr>
        <p:sp>
          <p:nvSpPr>
            <p:cNvPr id="3" name="Freeform 3"/>
            <p:cNvSpPr/>
            <p:nvPr/>
          </p:nvSpPr>
          <p:spPr>
            <a:xfrm>
              <a:off x="2107152" y="0"/>
              <a:ext cx="1651425" cy="1675244"/>
            </a:xfrm>
            <a:custGeom>
              <a:avLst/>
              <a:gdLst/>
              <a:ahLst/>
              <a:cxnLst/>
              <a:rect l="l" t="t" r="r" b="b"/>
              <a:pathLst>
                <a:path w="1651425" h="1675244">
                  <a:moveTo>
                    <a:pt x="0" y="0"/>
                  </a:moveTo>
                  <a:lnTo>
                    <a:pt x="1651426" y="0"/>
                  </a:lnTo>
                  <a:lnTo>
                    <a:pt x="165142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77" t="-2958" r="-3142" b="-2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464714"/>
              <a:ext cx="5865730" cy="1157787"/>
              <a:chOff x="0" y="0"/>
              <a:chExt cx="5301611" cy="10464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01611" cy="1046440"/>
              </a:xfrm>
              <a:custGeom>
                <a:avLst/>
                <a:gdLst/>
                <a:ahLst/>
                <a:cxnLst/>
                <a:rect l="l" t="t" r="r" b="b"/>
                <a:pathLst>
                  <a:path w="5301611" h="1046440">
                    <a:moveTo>
                      <a:pt x="0" y="0"/>
                    </a:moveTo>
                    <a:lnTo>
                      <a:pt x="5301611" y="0"/>
                    </a:lnTo>
                    <a:lnTo>
                      <a:pt x="5301611" y="1046440"/>
                    </a:lnTo>
                    <a:lnTo>
                      <a:pt x="0" y="10464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5301611" cy="104644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ctr">
                  <a:lnSpc>
                    <a:spcPts val="3840"/>
                  </a:lnSpc>
                </a:pPr>
                <a:r>
                  <a:rPr lang="en-US" sz="3200" b="1">
                    <a:solidFill>
                      <a:srgbClr val="002A54"/>
                    </a:solidFill>
                    <a:latin typeface="Josefin Sans Bold"/>
                    <a:ea typeface="Josefin Sans Bold"/>
                    <a:cs typeface="Josefin Sans Bold"/>
                    <a:sym typeface="Josefin Sans Bold"/>
                  </a:rPr>
                  <a:t>Online Model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54016" y="6587311"/>
            <a:ext cx="2800166" cy="998093"/>
            <a:chOff x="0" y="0"/>
            <a:chExt cx="3374491" cy="1202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Naive Bayes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35257" y="6395797"/>
            <a:ext cx="2800166" cy="1381120"/>
            <a:chOff x="0" y="0"/>
            <a:chExt cx="3374491" cy="16643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Hoeffding Adaptive Tree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43917" y="6395797"/>
            <a:ext cx="2800166" cy="1381120"/>
            <a:chOff x="0" y="0"/>
            <a:chExt cx="3374491" cy="16643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Passive-Aggressive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38868" y="6587311"/>
            <a:ext cx="2800166" cy="998093"/>
            <a:chOff x="0" y="0"/>
            <a:chExt cx="3374491" cy="12028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74491" cy="1202806"/>
            </a:xfrm>
            <a:custGeom>
              <a:avLst/>
              <a:gdLst/>
              <a:ahLst/>
              <a:cxnLst/>
              <a:rect l="l" t="t" r="r" b="b"/>
              <a:pathLst>
                <a:path w="3374491" h="1202806">
                  <a:moveTo>
                    <a:pt x="0" y="0"/>
                  </a:moveTo>
                  <a:lnTo>
                    <a:pt x="3374491" y="0"/>
                  </a:lnTo>
                  <a:lnTo>
                    <a:pt x="3374491" y="1202806"/>
                  </a:lnTo>
                  <a:lnTo>
                    <a:pt x="0" y="1202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3374491" cy="120280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Adaboost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933818" y="6395797"/>
            <a:ext cx="2800166" cy="1381120"/>
            <a:chOff x="0" y="0"/>
            <a:chExt cx="3374491" cy="16643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74491" cy="1664393"/>
            </a:xfrm>
            <a:custGeom>
              <a:avLst/>
              <a:gdLst/>
              <a:ahLst/>
              <a:cxnLst/>
              <a:rect l="l" t="t" r="r" b="b"/>
              <a:pathLst>
                <a:path w="3374491" h="1664393">
                  <a:moveTo>
                    <a:pt x="0" y="0"/>
                  </a:moveTo>
                  <a:lnTo>
                    <a:pt x="3374491" y="0"/>
                  </a:lnTo>
                  <a:lnTo>
                    <a:pt x="3374491" y="1664393"/>
                  </a:lnTo>
                  <a:lnTo>
                    <a:pt x="0" y="166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3374491" cy="166439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Enhanced Adaboost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954099" y="2686888"/>
            <a:ext cx="718990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>
            <a:off x="5735340" y="2686888"/>
            <a:ext cx="340866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9144000" y="2686888"/>
            <a:ext cx="0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9144000" y="2686888"/>
            <a:ext cx="3594951" cy="3900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9144000" y="2686888"/>
            <a:ext cx="7189901" cy="3708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6155-0799-2E14-0FF9-0869142DB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1BF3CF4-CD68-2A7A-1FE2-6F2782B7346E}"/>
              </a:ext>
            </a:extLst>
          </p:cNvPr>
          <p:cNvSpPr txBox="1"/>
          <p:nvPr/>
        </p:nvSpPr>
        <p:spPr>
          <a:xfrm>
            <a:off x="-18718648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22B096-85E1-A618-FE3B-128AC8C11645}"/>
              </a:ext>
            </a:extLst>
          </p:cNvPr>
          <p:cNvSpPr/>
          <p:nvPr/>
        </p:nvSpPr>
        <p:spPr>
          <a:xfrm>
            <a:off x="-5204160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5A94E524-21E6-618D-2717-AA796FBA79B1}"/>
              </a:ext>
            </a:extLst>
          </p:cNvPr>
          <p:cNvSpPr/>
          <p:nvPr/>
        </p:nvSpPr>
        <p:spPr>
          <a:xfrm flipH="1">
            <a:off x="3965549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357B6A-5B02-9CEC-0071-434820289897}"/>
              </a:ext>
            </a:extLst>
          </p:cNvPr>
          <p:cNvSpPr/>
          <p:nvPr/>
        </p:nvSpPr>
        <p:spPr>
          <a:xfrm>
            <a:off x="-7874458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CB079C-14FF-2E7B-B271-1D02AC371A98}"/>
              </a:ext>
            </a:extLst>
          </p:cNvPr>
          <p:cNvSpPr/>
          <p:nvPr/>
        </p:nvSpPr>
        <p:spPr>
          <a:xfrm>
            <a:off x="-12849008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8A5BBF8-40FB-B44F-8FF7-A1AC11A5EEDE}"/>
              </a:ext>
            </a:extLst>
          </p:cNvPr>
          <p:cNvSpPr/>
          <p:nvPr/>
        </p:nvSpPr>
        <p:spPr>
          <a:xfrm>
            <a:off x="2610809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6081456-F2D8-F136-9C6C-FB476C6AA160}"/>
              </a:ext>
            </a:extLst>
          </p:cNvPr>
          <p:cNvSpPr/>
          <p:nvPr/>
        </p:nvSpPr>
        <p:spPr>
          <a:xfrm>
            <a:off x="-2221123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CC17DF-9943-2580-3A1D-020F2B64022C}"/>
              </a:ext>
            </a:extLst>
          </p:cNvPr>
          <p:cNvGrpSpPr/>
          <p:nvPr/>
        </p:nvGrpSpPr>
        <p:grpSpPr>
          <a:xfrm>
            <a:off x="-155846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62F47B-2133-C68C-1DE6-846004D0AA3D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6BA8EC5-DF76-A29A-AF04-FA47AFA65B56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DE6E43-0BF5-6ED3-1D56-93D6FC961F00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227FB9-5BC3-8EA3-9F66-27E71FB5E4A2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8F948F50-BEA1-BC9D-2D86-BB598BB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C2FB7EBB-9295-9707-4AA5-4B10A5E17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430EDDB9-E0A4-A2B9-BCE8-C976EA3E0ED0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2EC227-A944-EC07-6508-6D0FF9270ACC}"/>
              </a:ext>
            </a:extLst>
          </p:cNvPr>
          <p:cNvGrpSpPr/>
          <p:nvPr/>
        </p:nvGrpSpPr>
        <p:grpSpPr>
          <a:xfrm>
            <a:off x="-10692933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8CC452-AC0C-BC29-B6E7-E0473F257833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BADE5DF-C71C-E23D-4D8D-B3CE1FCE0706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6C66BB-7B8F-594B-6211-FE794BFB8AF3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63A11B-1871-735A-5AFF-4F85461336A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70C9D7-6C7A-E51D-782D-1DDF3E1DBAA9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7D074D-ABE7-D696-708F-8C545047D4D1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21998C33-3067-0786-7A25-CB6D860A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E27CA3FC-22F3-9515-BD92-3E72C1CD1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6630609E-39F7-B03C-A64A-0BDF8E9E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8DC95ED3-E13D-4329-7C16-90BFE8A44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1CE6F5FF-5FA8-8CFE-DCFA-95AFC42665E5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8555673-AB74-A644-91FB-E5CB56F2D3AB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67F768-E48C-C4A8-10DB-18254CAA5B70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B25F1821-9D1D-3050-0622-00789ABD5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82C84A05-1E26-62BF-A45B-EA3CA3CEA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EA27B1-86DD-B3A4-F1A0-DF4A35A747E3}"/>
              </a:ext>
            </a:extLst>
          </p:cNvPr>
          <p:cNvSpPr txBox="1"/>
          <p:nvPr/>
        </p:nvSpPr>
        <p:spPr>
          <a:xfrm>
            <a:off x="5112492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46DE32-D3F2-CE7C-CE85-7222EF39C50C}"/>
              </a:ext>
            </a:extLst>
          </p:cNvPr>
          <p:cNvSpPr/>
          <p:nvPr/>
        </p:nvSpPr>
        <p:spPr>
          <a:xfrm>
            <a:off x="8415071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7B81077D-ED0D-631B-BCD8-D85314E21F5C}"/>
              </a:ext>
            </a:extLst>
          </p:cNvPr>
          <p:cNvSpPr/>
          <p:nvPr/>
        </p:nvSpPr>
        <p:spPr>
          <a:xfrm rot="3001219">
            <a:off x="7489430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BFB3F-493B-9752-C1DC-FC2225D6A15A}"/>
              </a:ext>
            </a:extLst>
          </p:cNvPr>
          <p:cNvSpPr/>
          <p:nvPr/>
        </p:nvSpPr>
        <p:spPr>
          <a:xfrm>
            <a:off x="11034679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EB4F4-3B43-4F65-CFC0-7046917849F0}"/>
              </a:ext>
            </a:extLst>
          </p:cNvPr>
          <p:cNvSpPr txBox="1"/>
          <p:nvPr/>
        </p:nvSpPr>
        <p:spPr>
          <a:xfrm>
            <a:off x="9083258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323C9BC-BE4F-BB26-F5E5-FC215AC78833}"/>
              </a:ext>
            </a:extLst>
          </p:cNvPr>
          <p:cNvSpPr/>
          <p:nvPr/>
        </p:nvSpPr>
        <p:spPr>
          <a:xfrm>
            <a:off x="13891728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EDA6D7-A775-9C30-46EC-6A59D7F4E0F7}"/>
              </a:ext>
            </a:extLst>
          </p:cNvPr>
          <p:cNvSpPr txBox="1"/>
          <p:nvPr/>
        </p:nvSpPr>
        <p:spPr>
          <a:xfrm>
            <a:off x="14514747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41213-1338-0F7D-B38A-13B9F73D23B8}"/>
              </a:ext>
            </a:extLst>
          </p:cNvPr>
          <p:cNvSpPr txBox="1"/>
          <p:nvPr/>
        </p:nvSpPr>
        <p:spPr>
          <a:xfrm>
            <a:off x="10677792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9778D-2811-4EB5-95AA-A3555DFE8E30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216482-FDF1-608C-EA30-A2002D2AF3D0}"/>
              </a:ext>
            </a:extLst>
          </p:cNvPr>
          <p:cNvSpPr/>
          <p:nvPr/>
        </p:nvSpPr>
        <p:spPr>
          <a:xfrm rot="12202094">
            <a:off x="-4499137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741CCD9-68B4-9F90-AEC1-C70CB104C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2095" y="3865299"/>
            <a:ext cx="849213" cy="849213"/>
          </a:xfrm>
          <a:prstGeom prst="rect">
            <a:avLst/>
          </a:prstGeom>
        </p:spPr>
      </p:pic>
      <p:pic>
        <p:nvPicPr>
          <p:cNvPr id="47" name="Picture 46" descr="A person in a suit and tie&#10;&#10;Description automatically generated">
            <a:extLst>
              <a:ext uri="{FF2B5EF4-FFF2-40B4-BE49-F238E27FC236}">
                <a16:creationId xmlns:a16="http://schemas.microsoft.com/office/drawing/2014/main" id="{99B7D8BD-F580-45C2-C86E-2558C1FB79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-7222377" y="3948600"/>
            <a:ext cx="899928" cy="10050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F784B40-F956-97D0-DD2D-092A89FCCBC1}"/>
              </a:ext>
            </a:extLst>
          </p:cNvPr>
          <p:cNvSpPr txBox="1"/>
          <p:nvPr/>
        </p:nvSpPr>
        <p:spPr>
          <a:xfrm>
            <a:off x="-7909733" y="4958921"/>
            <a:ext cx="246057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26F9C1-5C6D-8DB3-451D-D0307BE08E24}"/>
              </a:ext>
            </a:extLst>
          </p:cNvPr>
          <p:cNvSpPr txBox="1"/>
          <p:nvPr/>
        </p:nvSpPr>
        <p:spPr>
          <a:xfrm>
            <a:off x="-5669261" y="4806803"/>
            <a:ext cx="22077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0F6300-78C8-9E9E-2D87-C45A6BE90E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9494" y="3958736"/>
            <a:ext cx="899928" cy="8999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FD904D4-2C2F-281F-9448-2D5FDA1038EF}"/>
              </a:ext>
            </a:extLst>
          </p:cNvPr>
          <p:cNvSpPr txBox="1"/>
          <p:nvPr/>
        </p:nvSpPr>
        <p:spPr>
          <a:xfrm>
            <a:off x="-3407564" y="4921751"/>
            <a:ext cx="15760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414475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5433" y="502283"/>
            <a:ext cx="8777134" cy="1766595"/>
            <a:chOff x="0" y="0"/>
            <a:chExt cx="11702846" cy="2355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2845" cy="2355459"/>
            </a:xfrm>
            <a:custGeom>
              <a:avLst/>
              <a:gdLst/>
              <a:ahLst/>
              <a:cxnLst/>
              <a:rect l="l" t="t" r="r" b="b"/>
              <a:pathLst>
                <a:path w="11702845" h="2355459">
                  <a:moveTo>
                    <a:pt x="0" y="0"/>
                  </a:moveTo>
                  <a:lnTo>
                    <a:pt x="11702845" y="0"/>
                  </a:lnTo>
                  <a:lnTo>
                    <a:pt x="11702845" y="2355459"/>
                  </a:lnTo>
                  <a:lnTo>
                    <a:pt x="0" y="2355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702846" cy="236498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39"/>
                </a:lnSpc>
              </a:pPr>
              <a:r>
                <a:rPr lang="en-US" sz="4699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Automated Task Assignment Architecture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27862" y="2088797"/>
            <a:ext cx="17454785" cy="8721589"/>
          </a:xfrm>
          <a:custGeom>
            <a:avLst/>
            <a:gdLst/>
            <a:ahLst/>
            <a:cxnLst/>
            <a:rect l="l" t="t" r="r" b="b"/>
            <a:pathLst>
              <a:path w="17454785" h="8721589">
                <a:moveTo>
                  <a:pt x="0" y="0"/>
                </a:moveTo>
                <a:lnTo>
                  <a:pt x="17454786" y="0"/>
                </a:lnTo>
                <a:lnTo>
                  <a:pt x="17454786" y="8721589"/>
                </a:lnTo>
                <a:lnTo>
                  <a:pt x="0" y="872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1" t="-9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3972" y="3353549"/>
            <a:ext cx="2691243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4A4A4A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41136" y="3890760"/>
            <a:ext cx="317188" cy="179726"/>
            <a:chOff x="0" y="0"/>
            <a:chExt cx="422918" cy="239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10" cy="239649"/>
            </a:xfrm>
            <a:custGeom>
              <a:avLst/>
              <a:gdLst/>
              <a:ahLst/>
              <a:cxnLst/>
              <a:rect l="l" t="t" r="r" b="b"/>
              <a:pathLst>
                <a:path w="422910" h="239649">
                  <a:moveTo>
                    <a:pt x="0" y="86995"/>
                  </a:moveTo>
                  <a:lnTo>
                    <a:pt x="132715" y="86995"/>
                  </a:lnTo>
                  <a:lnTo>
                    <a:pt x="132715" y="0"/>
                  </a:lnTo>
                  <a:lnTo>
                    <a:pt x="422910" y="119761"/>
                  </a:lnTo>
                  <a:lnTo>
                    <a:pt x="132715" y="239649"/>
                  </a:lnTo>
                  <a:lnTo>
                    <a:pt x="132715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101" y="4201748"/>
            <a:ext cx="1941932" cy="866731"/>
            <a:chOff x="0" y="0"/>
            <a:chExt cx="2589242" cy="11556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EA2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95476" y="4628547"/>
            <a:ext cx="1100199" cy="179725"/>
            <a:chOff x="0" y="0"/>
            <a:chExt cx="1466932" cy="2396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6977" cy="239522"/>
            </a:xfrm>
            <a:custGeom>
              <a:avLst/>
              <a:gdLst/>
              <a:ahLst/>
              <a:cxnLst/>
              <a:rect l="l" t="t" r="r" b="b"/>
              <a:pathLst>
                <a:path w="1466977" h="239522">
                  <a:moveTo>
                    <a:pt x="0" y="86995"/>
                  </a:moveTo>
                  <a:lnTo>
                    <a:pt x="1176782" y="86995"/>
                  </a:lnTo>
                  <a:lnTo>
                    <a:pt x="1176782" y="0"/>
                  </a:lnTo>
                  <a:lnTo>
                    <a:pt x="1466977" y="119761"/>
                  </a:lnTo>
                  <a:lnTo>
                    <a:pt x="1176782" y="239522"/>
                  </a:lnTo>
                  <a:lnTo>
                    <a:pt x="1176782" y="152654"/>
                  </a:lnTo>
                  <a:lnTo>
                    <a:pt x="0" y="152654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62594" y="4949020"/>
            <a:ext cx="1225989" cy="55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44197" y="4014155"/>
            <a:ext cx="654750" cy="819813"/>
            <a:chOff x="0" y="0"/>
            <a:chExt cx="872999" cy="10930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998" cy="1093089"/>
            </a:xfrm>
            <a:custGeom>
              <a:avLst/>
              <a:gdLst/>
              <a:ahLst/>
              <a:cxnLst/>
              <a:rect l="l" t="t" r="r" b="b"/>
              <a:pathLst>
                <a:path w="872998" h="1093089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lnTo>
                    <a:pt x="727456" y="0"/>
                  </a:lnTo>
                  <a:cubicBezTo>
                    <a:pt x="807847" y="0"/>
                    <a:pt x="872998" y="65151"/>
                    <a:pt x="872998" y="145542"/>
                  </a:cubicBezTo>
                  <a:lnTo>
                    <a:pt x="872998" y="947547"/>
                  </a:lnTo>
                  <a:cubicBezTo>
                    <a:pt x="872998" y="1027938"/>
                    <a:pt x="807847" y="1093089"/>
                    <a:pt x="727456" y="1093089"/>
                  </a:cubicBezTo>
                  <a:lnTo>
                    <a:pt x="145542" y="1093089"/>
                  </a:lnTo>
                  <a:cubicBezTo>
                    <a:pt x="65151" y="1093089"/>
                    <a:pt x="0" y="1027938"/>
                    <a:pt x="0" y="947547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AutoShape 13"/>
          <p:cNvSpPr/>
          <p:nvPr/>
        </p:nvSpPr>
        <p:spPr>
          <a:xfrm rot="91722">
            <a:off x="4242959" y="4395175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91722">
            <a:off x="4242958" y="4498340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91722">
            <a:off x="4241583" y="4600129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91722">
            <a:off x="4241583" y="4701917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124382" y="4350845"/>
            <a:ext cx="83846" cy="83846"/>
            <a:chOff x="0" y="0"/>
            <a:chExt cx="111795" cy="111795"/>
          </a:xfrm>
        </p:grpSpPr>
        <p:sp>
          <p:nvSpPr>
            <p:cNvPr id="18" name="Freeform 18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124382" y="4451602"/>
            <a:ext cx="83846" cy="83846"/>
            <a:chOff x="0" y="0"/>
            <a:chExt cx="111795" cy="111795"/>
          </a:xfrm>
        </p:grpSpPr>
        <p:sp>
          <p:nvSpPr>
            <p:cNvPr id="20" name="Freeform 2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124382" y="4555110"/>
            <a:ext cx="83846" cy="83846"/>
            <a:chOff x="0" y="0"/>
            <a:chExt cx="111795" cy="111795"/>
          </a:xfrm>
        </p:grpSpPr>
        <p:sp>
          <p:nvSpPr>
            <p:cNvPr id="22" name="Freeform 2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4124381" y="4657243"/>
            <a:ext cx="83846" cy="83846"/>
            <a:chOff x="0" y="0"/>
            <a:chExt cx="111795" cy="111795"/>
          </a:xfrm>
        </p:grpSpPr>
        <p:sp>
          <p:nvSpPr>
            <p:cNvPr id="24" name="Freeform 24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226111" y="3969630"/>
            <a:ext cx="290924" cy="79434"/>
            <a:chOff x="0" y="0"/>
            <a:chExt cx="387898" cy="105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7985" cy="105918"/>
            </a:xfrm>
            <a:custGeom>
              <a:avLst/>
              <a:gdLst/>
              <a:ahLst/>
              <a:cxnLst/>
              <a:rect l="l" t="t" r="r" b="b"/>
              <a:pathLst>
                <a:path w="387985" h="105918">
                  <a:moveTo>
                    <a:pt x="35560" y="0"/>
                  </a:moveTo>
                  <a:lnTo>
                    <a:pt x="352425" y="0"/>
                  </a:lnTo>
                  <a:cubicBezTo>
                    <a:pt x="372110" y="0"/>
                    <a:pt x="387985" y="15875"/>
                    <a:pt x="387985" y="35560"/>
                  </a:cubicBezTo>
                  <a:lnTo>
                    <a:pt x="387985" y="105918"/>
                  </a:lnTo>
                  <a:lnTo>
                    <a:pt x="0" y="105918"/>
                  </a:lnTo>
                  <a:lnTo>
                    <a:pt x="0" y="35560"/>
                  </a:lnTo>
                  <a:cubicBezTo>
                    <a:pt x="0" y="15875"/>
                    <a:pt x="15875" y="0"/>
                    <a:pt x="35560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AutoShape 27"/>
          <p:cNvSpPr/>
          <p:nvPr/>
        </p:nvSpPr>
        <p:spPr>
          <a:xfrm rot="91722">
            <a:off x="4241583" y="4294762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rot="91722">
            <a:off x="4241584" y="4192973"/>
            <a:ext cx="356263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4124382" y="4145204"/>
            <a:ext cx="83846" cy="83846"/>
            <a:chOff x="0" y="0"/>
            <a:chExt cx="111795" cy="111795"/>
          </a:xfrm>
        </p:grpSpPr>
        <p:sp>
          <p:nvSpPr>
            <p:cNvPr id="30" name="Freeform 30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124382" y="4248025"/>
            <a:ext cx="83846" cy="83846"/>
            <a:chOff x="0" y="0"/>
            <a:chExt cx="111795" cy="111795"/>
          </a:xfrm>
        </p:grpSpPr>
        <p:sp>
          <p:nvSpPr>
            <p:cNvPr id="32" name="Freeform 32" descr="Checkmark with solid fill"/>
            <p:cNvSpPr/>
            <p:nvPr/>
          </p:nvSpPr>
          <p:spPr>
            <a:xfrm>
              <a:off x="0" y="0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0" y="0"/>
                  </a:moveTo>
                  <a:lnTo>
                    <a:pt x="111760" y="0"/>
                  </a:lnTo>
                  <a:lnTo>
                    <a:pt x="111760" y="111760"/>
                  </a:lnTo>
                  <a:lnTo>
                    <a:pt x="0" y="11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" b="-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936758" y="4607080"/>
            <a:ext cx="1912614" cy="201192"/>
            <a:chOff x="0" y="0"/>
            <a:chExt cx="2550152" cy="26825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50160" cy="268224"/>
            </a:xfrm>
            <a:custGeom>
              <a:avLst/>
              <a:gdLst/>
              <a:ahLst/>
              <a:cxnLst/>
              <a:rect l="l" t="t" r="r" b="b"/>
              <a:pathLst>
                <a:path w="2550160" h="268224">
                  <a:moveTo>
                    <a:pt x="0" y="97409"/>
                  </a:moveTo>
                  <a:lnTo>
                    <a:pt x="2225294" y="97409"/>
                  </a:lnTo>
                  <a:lnTo>
                    <a:pt x="2225294" y="0"/>
                  </a:lnTo>
                  <a:lnTo>
                    <a:pt x="2550160" y="134112"/>
                  </a:lnTo>
                  <a:lnTo>
                    <a:pt x="2225294" y="268224"/>
                  </a:lnTo>
                  <a:lnTo>
                    <a:pt x="2225294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339016" y="4140592"/>
            <a:ext cx="1225989" cy="55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Shippable release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337088" y="6914292"/>
            <a:ext cx="1941931" cy="866732"/>
            <a:chOff x="0" y="0"/>
            <a:chExt cx="2589242" cy="11556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89276" cy="1155700"/>
            </a:xfrm>
            <a:custGeom>
              <a:avLst/>
              <a:gdLst/>
              <a:ahLst/>
              <a:cxnLst/>
              <a:rect l="l" t="t" r="r" b="b"/>
              <a:pathLst>
                <a:path w="2589276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396617" y="0"/>
                  </a:lnTo>
                  <a:cubicBezTo>
                    <a:pt x="2503043" y="0"/>
                    <a:pt x="2589276" y="86233"/>
                    <a:pt x="2589276" y="192659"/>
                  </a:cubicBezTo>
                  <a:lnTo>
                    <a:pt x="2589276" y="963041"/>
                  </a:lnTo>
                  <a:cubicBezTo>
                    <a:pt x="2589276" y="1069467"/>
                    <a:pt x="2503043" y="1155700"/>
                    <a:pt x="2396617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258924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960574" y="8046641"/>
            <a:ext cx="2238309" cy="866732"/>
            <a:chOff x="0" y="0"/>
            <a:chExt cx="2984412" cy="115564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984500" cy="1155700"/>
            </a:xfrm>
            <a:custGeom>
              <a:avLst/>
              <a:gdLst/>
              <a:ahLst/>
              <a:cxnLst/>
              <a:rect l="l" t="t" r="r" b="b"/>
              <a:pathLst>
                <a:path w="2984500" h="1155700">
                  <a:moveTo>
                    <a:pt x="0" y="192659"/>
                  </a:moveTo>
                  <a:cubicBezTo>
                    <a:pt x="0" y="86233"/>
                    <a:pt x="86233" y="0"/>
                    <a:pt x="192659" y="0"/>
                  </a:cubicBezTo>
                  <a:lnTo>
                    <a:pt x="2791841" y="0"/>
                  </a:lnTo>
                  <a:cubicBezTo>
                    <a:pt x="2898267" y="0"/>
                    <a:pt x="2984500" y="86233"/>
                    <a:pt x="2984500" y="192659"/>
                  </a:cubicBezTo>
                  <a:lnTo>
                    <a:pt x="2984500" y="963041"/>
                  </a:lnTo>
                  <a:cubicBezTo>
                    <a:pt x="2984500" y="1069467"/>
                    <a:pt x="2898267" y="1155700"/>
                    <a:pt x="2791841" y="1155700"/>
                  </a:cubicBezTo>
                  <a:lnTo>
                    <a:pt x="192659" y="1155700"/>
                  </a:lnTo>
                  <a:cubicBezTo>
                    <a:pt x="86233" y="1155700"/>
                    <a:pt x="0" y="1069467"/>
                    <a:pt x="0" y="963041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2984412" cy="11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54156" y="8412441"/>
            <a:ext cx="1573972" cy="201192"/>
            <a:chOff x="0" y="0"/>
            <a:chExt cx="2098630" cy="26825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098675" cy="268224"/>
            </a:xfrm>
            <a:custGeom>
              <a:avLst/>
              <a:gdLst/>
              <a:ahLst/>
              <a:cxnLst/>
              <a:rect l="l" t="t" r="r" b="b"/>
              <a:pathLst>
                <a:path w="2098675" h="268224">
                  <a:moveTo>
                    <a:pt x="0" y="97409"/>
                  </a:moveTo>
                  <a:lnTo>
                    <a:pt x="1773809" y="97409"/>
                  </a:lnTo>
                  <a:lnTo>
                    <a:pt x="1773809" y="0"/>
                  </a:lnTo>
                  <a:lnTo>
                    <a:pt x="2098675" y="134112"/>
                  </a:lnTo>
                  <a:lnTo>
                    <a:pt x="1773809" y="268224"/>
                  </a:lnTo>
                  <a:lnTo>
                    <a:pt x="1773809" y="170942"/>
                  </a:lnTo>
                  <a:lnTo>
                    <a:pt x="0" y="170942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6243560" y="8092341"/>
            <a:ext cx="1557148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650">
                <a:solidFill>
                  <a:srgbClr val="003B76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708326" y="1053680"/>
            <a:ext cx="5670028" cy="784830"/>
            <a:chOff x="0" y="0"/>
            <a:chExt cx="7560038" cy="10464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560038" cy="1046440"/>
            </a:xfrm>
            <a:custGeom>
              <a:avLst/>
              <a:gdLst/>
              <a:ahLst/>
              <a:cxnLst/>
              <a:rect l="l" t="t" r="r" b="b"/>
              <a:pathLst>
                <a:path w="7560038" h="1046440">
                  <a:moveTo>
                    <a:pt x="0" y="0"/>
                  </a:moveTo>
                  <a:lnTo>
                    <a:pt x="7560038" y="0"/>
                  </a:lnTo>
                  <a:lnTo>
                    <a:pt x="7560038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7560038" cy="105596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Block Diagram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 rot="5400000">
            <a:off x="14678950" y="7433331"/>
            <a:ext cx="735648" cy="209894"/>
            <a:chOff x="0" y="0"/>
            <a:chExt cx="980864" cy="27985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80821" cy="279908"/>
            </a:xfrm>
            <a:custGeom>
              <a:avLst/>
              <a:gdLst/>
              <a:ahLst/>
              <a:cxnLst/>
              <a:rect l="l" t="t" r="r" b="b"/>
              <a:pathLst>
                <a:path w="980821" h="279908">
                  <a:moveTo>
                    <a:pt x="0" y="101600"/>
                  </a:moveTo>
                  <a:lnTo>
                    <a:pt x="641985" y="101600"/>
                  </a:lnTo>
                  <a:lnTo>
                    <a:pt x="641985" y="0"/>
                  </a:lnTo>
                  <a:lnTo>
                    <a:pt x="980821" y="139954"/>
                  </a:lnTo>
                  <a:lnTo>
                    <a:pt x="641985" y="279908"/>
                  </a:lnTo>
                  <a:lnTo>
                    <a:pt x="641985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167420" y="7242804"/>
            <a:ext cx="1026873" cy="209709"/>
            <a:chOff x="0" y="0"/>
            <a:chExt cx="1369164" cy="27961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69187" cy="279654"/>
            </a:xfrm>
            <a:custGeom>
              <a:avLst/>
              <a:gdLst/>
              <a:ahLst/>
              <a:cxnLst/>
              <a:rect l="l" t="t" r="r" b="b"/>
              <a:pathLst>
                <a:path w="1369187" h="279654">
                  <a:moveTo>
                    <a:pt x="0" y="101473"/>
                  </a:moveTo>
                  <a:lnTo>
                    <a:pt x="1030605" y="101473"/>
                  </a:lnTo>
                  <a:lnTo>
                    <a:pt x="1030605" y="0"/>
                  </a:lnTo>
                  <a:lnTo>
                    <a:pt x="1369187" y="139827"/>
                  </a:lnTo>
                  <a:lnTo>
                    <a:pt x="1030605" y="279654"/>
                  </a:lnTo>
                  <a:lnTo>
                    <a:pt x="1030605" y="178181"/>
                  </a:lnTo>
                  <a:lnTo>
                    <a:pt x="0" y="178181"/>
                  </a:lnTo>
                  <a:close/>
                </a:path>
              </a:pathLst>
            </a:custGeom>
            <a:solidFill>
              <a:srgbClr val="4A4A4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385985" y="7845979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Fully Implemented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88265" y="8360631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50% ready made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70289" y="8959072"/>
            <a:ext cx="2450372" cy="3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100% ready made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675358" y="7782287"/>
            <a:ext cx="654751" cy="412870"/>
            <a:chOff x="0" y="0"/>
            <a:chExt cx="873002" cy="55049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75360" y="8315877"/>
            <a:ext cx="654752" cy="412870"/>
            <a:chOff x="0" y="0"/>
            <a:chExt cx="873002" cy="55049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49737" y="8883118"/>
            <a:ext cx="654752" cy="412870"/>
            <a:chOff x="0" y="0"/>
            <a:chExt cx="873002" cy="55049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72998" cy="550545"/>
            </a:xfrm>
            <a:custGeom>
              <a:avLst/>
              <a:gdLst/>
              <a:ahLst/>
              <a:cxnLst/>
              <a:rect l="l" t="t" r="r" b="b"/>
              <a:pathLst>
                <a:path w="872998" h="550545">
                  <a:moveTo>
                    <a:pt x="0" y="91694"/>
                  </a:moveTo>
                  <a:cubicBezTo>
                    <a:pt x="0" y="41021"/>
                    <a:pt x="41021" y="0"/>
                    <a:pt x="91694" y="0"/>
                  </a:cubicBezTo>
                  <a:lnTo>
                    <a:pt x="781304" y="0"/>
                  </a:lnTo>
                  <a:cubicBezTo>
                    <a:pt x="831977" y="0"/>
                    <a:pt x="872998" y="41021"/>
                    <a:pt x="872998" y="91694"/>
                  </a:cubicBezTo>
                  <a:lnTo>
                    <a:pt x="872998" y="458724"/>
                  </a:lnTo>
                  <a:cubicBezTo>
                    <a:pt x="872998" y="509397"/>
                    <a:pt x="831977" y="550418"/>
                    <a:pt x="781304" y="550418"/>
                  </a:cubicBezTo>
                  <a:lnTo>
                    <a:pt x="91694" y="550418"/>
                  </a:lnTo>
                  <a:cubicBezTo>
                    <a:pt x="41021" y="550545"/>
                    <a:pt x="0" y="509397"/>
                    <a:pt x="0" y="458724"/>
                  </a:cubicBezTo>
                  <a:close/>
                </a:path>
              </a:pathLst>
            </a:custGeom>
            <a:solidFill>
              <a:srgbClr val="ED941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>
            <a:grpSpLocks noChangeAspect="1"/>
          </p:cNvGrpSpPr>
          <p:nvPr/>
        </p:nvGrpSpPr>
        <p:grpSpPr>
          <a:xfrm>
            <a:off x="7956782" y="6744884"/>
            <a:ext cx="1026873" cy="1026873"/>
            <a:chOff x="0" y="0"/>
            <a:chExt cx="1369164" cy="1369164"/>
          </a:xfrm>
        </p:grpSpPr>
        <p:sp>
          <p:nvSpPr>
            <p:cNvPr id="62" name="Freeform 62" descr="Database Generic Blue icon | Freepik"/>
            <p:cNvSpPr/>
            <p:nvPr/>
          </p:nvSpPr>
          <p:spPr>
            <a:xfrm>
              <a:off x="0" y="0"/>
              <a:ext cx="1369187" cy="1369187"/>
            </a:xfrm>
            <a:custGeom>
              <a:avLst/>
              <a:gdLst/>
              <a:ahLst/>
              <a:cxnLst/>
              <a:rect l="l" t="t" r="r" b="b"/>
              <a:pathLst>
                <a:path w="1369187" h="1369187">
                  <a:moveTo>
                    <a:pt x="0" y="0"/>
                  </a:moveTo>
                  <a:lnTo>
                    <a:pt x="1369187" y="0"/>
                  </a:lnTo>
                  <a:lnTo>
                    <a:pt x="1369187" y="1369187"/>
                  </a:lnTo>
                  <a:lnTo>
                    <a:pt x="0" y="1369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-67184130" y="2900139"/>
            <a:ext cx="17869554" cy="4436847"/>
            <a:chOff x="0" y="0"/>
            <a:chExt cx="23826072" cy="5915796"/>
          </a:xfrm>
        </p:grpSpPr>
        <p:sp>
          <p:nvSpPr>
            <p:cNvPr id="64" name="Freeform 64" descr="A screenshot of a computer  Description automatically generated"/>
            <p:cNvSpPr/>
            <p:nvPr/>
          </p:nvSpPr>
          <p:spPr>
            <a:xfrm>
              <a:off x="0" y="0"/>
              <a:ext cx="23826088" cy="5915787"/>
            </a:xfrm>
            <a:custGeom>
              <a:avLst/>
              <a:gdLst/>
              <a:ahLst/>
              <a:cxnLst/>
              <a:rect l="l" t="t" r="r" b="b"/>
              <a:pathLst>
                <a:path w="23826088" h="5915787">
                  <a:moveTo>
                    <a:pt x="0" y="0"/>
                  </a:moveTo>
                  <a:lnTo>
                    <a:pt x="23826088" y="0"/>
                  </a:lnTo>
                  <a:lnTo>
                    <a:pt x="23826088" y="5915787"/>
                  </a:lnTo>
                  <a:lnTo>
                    <a:pt x="0" y="5915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-68743538" y="778930"/>
            <a:ext cx="102092760" cy="8916654"/>
            <a:chOff x="0" y="0"/>
            <a:chExt cx="136123680" cy="1188887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6123685" cy="11888978"/>
            </a:xfrm>
            <a:custGeom>
              <a:avLst/>
              <a:gdLst/>
              <a:ahLst/>
              <a:cxnLst/>
              <a:rect l="l" t="t" r="r" b="b"/>
              <a:pathLst>
                <a:path w="136123685" h="11888978">
                  <a:moveTo>
                    <a:pt x="0" y="1981581"/>
                  </a:moveTo>
                  <a:cubicBezTo>
                    <a:pt x="0" y="887095"/>
                    <a:pt x="887095" y="0"/>
                    <a:pt x="1981581" y="0"/>
                  </a:cubicBezTo>
                  <a:lnTo>
                    <a:pt x="134142100" y="0"/>
                  </a:lnTo>
                  <a:cubicBezTo>
                    <a:pt x="135236458" y="0"/>
                    <a:pt x="136123685" y="887095"/>
                    <a:pt x="136123685" y="1981581"/>
                  </a:cubicBezTo>
                  <a:lnTo>
                    <a:pt x="136123685" y="9907397"/>
                  </a:lnTo>
                  <a:cubicBezTo>
                    <a:pt x="136123685" y="11001756"/>
                    <a:pt x="135236583" y="11888978"/>
                    <a:pt x="134142100" y="11888978"/>
                  </a:cubicBezTo>
                  <a:lnTo>
                    <a:pt x="1981581" y="11888978"/>
                  </a:lnTo>
                  <a:cubicBezTo>
                    <a:pt x="887095" y="11888851"/>
                    <a:pt x="0" y="11001756"/>
                    <a:pt x="0" y="9907397"/>
                  </a:cubicBezTo>
                  <a:close/>
                </a:path>
              </a:pathLst>
            </a:custGeom>
            <a:solidFill>
              <a:srgbClr val="323F4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-54835459" y="6186278"/>
            <a:ext cx="3545370" cy="1824118"/>
            <a:chOff x="0" y="0"/>
            <a:chExt cx="4727160" cy="243215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727194" cy="2432177"/>
            </a:xfrm>
            <a:custGeom>
              <a:avLst/>
              <a:gdLst/>
              <a:ahLst/>
              <a:cxnLst/>
              <a:rect l="l" t="t" r="r" b="b"/>
              <a:pathLst>
                <a:path w="4727194" h="2432177">
                  <a:moveTo>
                    <a:pt x="0" y="0"/>
                  </a:moveTo>
                  <a:lnTo>
                    <a:pt x="4727194" y="0"/>
                  </a:lnTo>
                  <a:lnTo>
                    <a:pt x="4727194" y="2432177"/>
                  </a:lnTo>
                  <a:lnTo>
                    <a:pt x="0" y="2432177"/>
                  </a:lnTo>
                  <a:close/>
                </a:path>
              </a:pathLst>
            </a:custGeom>
            <a:solidFill>
              <a:srgbClr val="FFE3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57150"/>
              <a:ext cx="4727160" cy="2489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as a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I need to ___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So that ___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-54902853" y="8305173"/>
            <a:ext cx="3775473" cy="57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User Story Template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-63459696" y="5819098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user stories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-64781703" y="5819098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-63459696" y="7187734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Prioritize the user stories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-64781703" y="718773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-63459696" y="8438004"/>
            <a:ext cx="7198210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Acceptance Criteria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-64781703" y="8438004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-63567466" y="1256965"/>
            <a:ext cx="5577868" cy="601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 requirements</a:t>
            </a:r>
          </a:p>
        </p:txBody>
      </p:sp>
      <p:grpSp>
        <p:nvGrpSpPr>
          <p:cNvPr id="78" name="Group 78"/>
          <p:cNvGrpSpPr/>
          <p:nvPr/>
        </p:nvGrpSpPr>
        <p:grpSpPr>
          <a:xfrm rot="5400000">
            <a:off x="-61276530" y="2379626"/>
            <a:ext cx="635760" cy="360234"/>
            <a:chOff x="0" y="0"/>
            <a:chExt cx="847680" cy="48031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-62686797" y="3002956"/>
            <a:ext cx="3892329" cy="1737242"/>
            <a:chOff x="0" y="0"/>
            <a:chExt cx="5189772" cy="2316322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Backlog Generation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-57898173" y="3858418"/>
            <a:ext cx="2205196" cy="360235"/>
            <a:chOff x="0" y="0"/>
            <a:chExt cx="2940262" cy="480314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-46018840" y="5288037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 Backlog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-45362583" y="3469654"/>
            <a:ext cx="1312354" cy="1643200"/>
            <a:chOff x="0" y="0"/>
            <a:chExt cx="1749806" cy="2190934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749679" cy="2190877"/>
            </a:xfrm>
            <a:custGeom>
              <a:avLst/>
              <a:gdLst/>
              <a:ahLst/>
              <a:cxnLst/>
              <a:rect l="l" t="t" r="r" b="b"/>
              <a:pathLst>
                <a:path w="1749679" h="2190877">
                  <a:moveTo>
                    <a:pt x="0" y="291592"/>
                  </a:moveTo>
                  <a:cubicBezTo>
                    <a:pt x="0" y="130556"/>
                    <a:pt x="130556" y="0"/>
                    <a:pt x="291592" y="0"/>
                  </a:cubicBezTo>
                  <a:lnTo>
                    <a:pt x="1458087" y="0"/>
                  </a:lnTo>
                  <a:cubicBezTo>
                    <a:pt x="1619123" y="0"/>
                    <a:pt x="1749679" y="130556"/>
                    <a:pt x="1749679" y="291592"/>
                  </a:cubicBezTo>
                  <a:lnTo>
                    <a:pt x="1749679" y="1899285"/>
                  </a:lnTo>
                  <a:cubicBezTo>
                    <a:pt x="1749679" y="2060321"/>
                    <a:pt x="1619123" y="2190877"/>
                    <a:pt x="1458087" y="2190877"/>
                  </a:cubicBezTo>
                  <a:lnTo>
                    <a:pt x="291592" y="2190877"/>
                  </a:lnTo>
                  <a:cubicBezTo>
                    <a:pt x="130556" y="2190877"/>
                    <a:pt x="0" y="2060321"/>
                    <a:pt x="0" y="1899285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8" name="AutoShape 88"/>
          <p:cNvSpPr/>
          <p:nvPr/>
        </p:nvSpPr>
        <p:spPr>
          <a:xfrm rot="91721">
            <a:off x="-44964192" y="4233357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9" name="AutoShape 89"/>
          <p:cNvSpPr/>
          <p:nvPr/>
        </p:nvSpPr>
        <p:spPr>
          <a:xfrm rot="91721">
            <a:off x="-44964193" y="4440135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0" name="AutoShape 90"/>
          <p:cNvSpPr/>
          <p:nvPr/>
        </p:nvSpPr>
        <p:spPr>
          <a:xfrm rot="91721">
            <a:off x="-44966950" y="464415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1" name="AutoShape 91"/>
          <p:cNvSpPr/>
          <p:nvPr/>
        </p:nvSpPr>
        <p:spPr>
          <a:xfrm rot="91721">
            <a:off x="-44966950" y="4848178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2" name="Group 92"/>
          <p:cNvGrpSpPr>
            <a:grpSpLocks noChangeAspect="1"/>
          </p:cNvGrpSpPr>
          <p:nvPr/>
        </p:nvGrpSpPr>
        <p:grpSpPr>
          <a:xfrm>
            <a:off x="-45201862" y="4144503"/>
            <a:ext cx="168059" cy="168058"/>
            <a:chOff x="0" y="0"/>
            <a:chExt cx="224078" cy="224078"/>
          </a:xfrm>
        </p:grpSpPr>
        <p:sp>
          <p:nvSpPr>
            <p:cNvPr id="93" name="Freeform 93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" name="Group 94"/>
          <p:cNvGrpSpPr>
            <a:grpSpLocks noChangeAspect="1"/>
          </p:cNvGrpSpPr>
          <p:nvPr/>
        </p:nvGrpSpPr>
        <p:grpSpPr>
          <a:xfrm>
            <a:off x="-45201862" y="4346457"/>
            <a:ext cx="168059" cy="168058"/>
            <a:chOff x="0" y="0"/>
            <a:chExt cx="224078" cy="224078"/>
          </a:xfrm>
        </p:grpSpPr>
        <p:sp>
          <p:nvSpPr>
            <p:cNvPr id="95" name="Freeform 9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6" name="Group 96"/>
          <p:cNvGrpSpPr>
            <a:grpSpLocks noChangeAspect="1"/>
          </p:cNvGrpSpPr>
          <p:nvPr/>
        </p:nvGrpSpPr>
        <p:grpSpPr>
          <a:xfrm>
            <a:off x="-45201862" y="4553924"/>
            <a:ext cx="168059" cy="168058"/>
            <a:chOff x="0" y="0"/>
            <a:chExt cx="224078" cy="224078"/>
          </a:xfrm>
        </p:grpSpPr>
        <p:sp>
          <p:nvSpPr>
            <p:cNvPr id="97" name="Freeform 9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8" name="Group 98"/>
          <p:cNvGrpSpPr>
            <a:grpSpLocks noChangeAspect="1"/>
          </p:cNvGrpSpPr>
          <p:nvPr/>
        </p:nvGrpSpPr>
        <p:grpSpPr>
          <a:xfrm>
            <a:off x="-45201866" y="4758634"/>
            <a:ext cx="168059" cy="168058"/>
            <a:chOff x="0" y="0"/>
            <a:chExt cx="224078" cy="224078"/>
          </a:xfrm>
        </p:grpSpPr>
        <p:sp>
          <p:nvSpPr>
            <p:cNvPr id="99" name="Freeform 99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-44997962" y="3380410"/>
            <a:ext cx="583116" cy="159214"/>
            <a:chOff x="0" y="0"/>
            <a:chExt cx="777488" cy="212286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" name="AutoShape 102"/>
          <p:cNvSpPr/>
          <p:nvPr/>
        </p:nvSpPr>
        <p:spPr>
          <a:xfrm rot="91721">
            <a:off x="-44966950" y="4032092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3" name="AutoShape 103"/>
          <p:cNvSpPr/>
          <p:nvPr/>
        </p:nvSpPr>
        <p:spPr>
          <a:xfrm rot="91721">
            <a:off x="-44966949" y="3828070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4" name="Group 104"/>
          <p:cNvGrpSpPr>
            <a:grpSpLocks noChangeAspect="1"/>
          </p:cNvGrpSpPr>
          <p:nvPr/>
        </p:nvGrpSpPr>
        <p:grpSpPr>
          <a:xfrm>
            <a:off x="-45201862" y="3732324"/>
            <a:ext cx="168059" cy="168058"/>
            <a:chOff x="0" y="0"/>
            <a:chExt cx="224078" cy="224078"/>
          </a:xfrm>
        </p:grpSpPr>
        <p:sp>
          <p:nvSpPr>
            <p:cNvPr id="105" name="Freeform 105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106"/>
          <p:cNvGrpSpPr>
            <a:grpSpLocks noChangeAspect="1"/>
          </p:cNvGrpSpPr>
          <p:nvPr/>
        </p:nvGrpSpPr>
        <p:grpSpPr>
          <a:xfrm>
            <a:off x="-45201862" y="3938413"/>
            <a:ext cx="168059" cy="168058"/>
            <a:chOff x="0" y="0"/>
            <a:chExt cx="224078" cy="224078"/>
          </a:xfrm>
        </p:grpSpPr>
        <p:sp>
          <p:nvSpPr>
            <p:cNvPr id="107" name="Freeform 107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" name="TextBox 108"/>
          <p:cNvSpPr txBox="1"/>
          <p:nvPr/>
        </p:nvSpPr>
        <p:spPr>
          <a:xfrm>
            <a:off x="-46279225" y="6774576"/>
            <a:ext cx="7198211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each user story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-47601233" y="6774576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-46279225" y="7881692"/>
            <a:ext cx="12671523" cy="151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explanations for each estimation to be discussed in the sprint planning meeting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-47601233" y="7881692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-43306263" y="4734879"/>
            <a:ext cx="2205196" cy="360235"/>
            <a:chOff x="0" y="0"/>
            <a:chExt cx="2940262" cy="480314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41323165" y="1058565"/>
            <a:ext cx="3892329" cy="1737242"/>
            <a:chOff x="0" y="0"/>
            <a:chExt cx="5189772" cy="2316322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Story Point Estimation</a:t>
              </a: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-44811818" y="1847353"/>
            <a:ext cx="3182773" cy="1028790"/>
            <a:chOff x="0" y="0"/>
            <a:chExt cx="4243698" cy="137172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4243578" cy="1371727"/>
            </a:xfrm>
            <a:custGeom>
              <a:avLst/>
              <a:gdLst/>
              <a:ahLst/>
              <a:cxnLst/>
              <a:rect l="l" t="t" r="r" b="b"/>
              <a:pathLst>
                <a:path w="4243578" h="1371727">
                  <a:moveTo>
                    <a:pt x="0" y="1371727"/>
                  </a:moveTo>
                  <a:lnTo>
                    <a:pt x="0" y="640207"/>
                  </a:lnTo>
                  <a:cubicBezTo>
                    <a:pt x="0" y="368681"/>
                    <a:pt x="220091" y="148463"/>
                    <a:pt x="491744" y="148463"/>
                  </a:cubicBezTo>
                  <a:lnTo>
                    <a:pt x="3557778" y="148463"/>
                  </a:lnTo>
                  <a:lnTo>
                    <a:pt x="3557778" y="0"/>
                  </a:lnTo>
                  <a:lnTo>
                    <a:pt x="4243578" y="216789"/>
                  </a:lnTo>
                  <a:lnTo>
                    <a:pt x="3557778" y="433578"/>
                  </a:lnTo>
                  <a:lnTo>
                    <a:pt x="3557778" y="284988"/>
                  </a:lnTo>
                  <a:lnTo>
                    <a:pt x="491744" y="284988"/>
                  </a:lnTo>
                  <a:cubicBezTo>
                    <a:pt x="295529" y="284988"/>
                    <a:pt x="136525" y="443992"/>
                    <a:pt x="136525" y="640207"/>
                  </a:cubicBezTo>
                  <a:lnTo>
                    <a:pt x="136525" y="1371727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9" name="Group 119"/>
          <p:cNvGrpSpPr/>
          <p:nvPr/>
        </p:nvGrpSpPr>
        <p:grpSpPr>
          <a:xfrm rot="5400000">
            <a:off x="-39675178" y="2998082"/>
            <a:ext cx="635760" cy="360234"/>
            <a:chOff x="0" y="0"/>
            <a:chExt cx="847680" cy="480312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0" y="174371"/>
                  </a:moveTo>
                  <a:lnTo>
                    <a:pt x="266065" y="174371"/>
                  </a:lnTo>
                  <a:lnTo>
                    <a:pt x="266065" y="0"/>
                  </a:lnTo>
                  <a:lnTo>
                    <a:pt x="847725" y="240157"/>
                  </a:lnTo>
                  <a:lnTo>
                    <a:pt x="266065" y="480314"/>
                  </a:lnTo>
                  <a:lnTo>
                    <a:pt x="266065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TextBox 121"/>
          <p:cNvSpPr txBox="1"/>
          <p:nvPr/>
        </p:nvSpPr>
        <p:spPr>
          <a:xfrm>
            <a:off x="-44782148" y="1331726"/>
            <a:ext cx="2640972" cy="51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User stories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-29550441" y="7263693"/>
            <a:ext cx="1194318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Estimate the suitability of a task for each developer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-30872448" y="7263693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-29550441" y="837081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Adjust with completed tasks over time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-30872448" y="837081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-25756402" y="2264256"/>
            <a:ext cx="2205196" cy="360236"/>
            <a:chOff x="0" y="0"/>
            <a:chExt cx="2940262" cy="480314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940177" cy="480314"/>
            </a:xfrm>
            <a:custGeom>
              <a:avLst/>
              <a:gdLst/>
              <a:ahLst/>
              <a:cxnLst/>
              <a:rect l="l" t="t" r="r" b="b"/>
              <a:pathLst>
                <a:path w="2940177" h="480314">
                  <a:moveTo>
                    <a:pt x="0" y="174371"/>
                  </a:moveTo>
                  <a:lnTo>
                    <a:pt x="2358644" y="174371"/>
                  </a:lnTo>
                  <a:lnTo>
                    <a:pt x="2358644" y="0"/>
                  </a:lnTo>
                  <a:lnTo>
                    <a:pt x="2940177" y="240157"/>
                  </a:lnTo>
                  <a:lnTo>
                    <a:pt x="2358644" y="480314"/>
                  </a:lnTo>
                  <a:lnTo>
                    <a:pt x="2358644" y="305943"/>
                  </a:lnTo>
                  <a:lnTo>
                    <a:pt x="0" y="305943"/>
                  </a:ln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-24229313" y="4976646"/>
            <a:ext cx="3892329" cy="1737242"/>
            <a:chOff x="0" y="0"/>
            <a:chExt cx="5189772" cy="2316322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Task Assignment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 rot="3001219">
            <a:off x="-22395516" y="3373170"/>
            <a:ext cx="1694222" cy="1898863"/>
            <a:chOff x="0" y="0"/>
            <a:chExt cx="2258962" cy="2531818"/>
          </a:xfrm>
        </p:grpSpPr>
        <p:sp>
          <p:nvSpPr>
            <p:cNvPr id="132" name="Freeform 132"/>
            <p:cNvSpPr/>
            <p:nvPr/>
          </p:nvSpPr>
          <p:spPr>
            <a:xfrm>
              <a:off x="415925" y="-79629"/>
              <a:ext cx="1841246" cy="1404493"/>
            </a:xfrm>
            <a:custGeom>
              <a:avLst/>
              <a:gdLst/>
              <a:ahLst/>
              <a:cxnLst/>
              <a:rect l="l" t="t" r="r" b="b"/>
              <a:pathLst>
                <a:path w="1841246" h="1404493">
                  <a:moveTo>
                    <a:pt x="22225" y="344551"/>
                  </a:moveTo>
                  <a:cubicBezTo>
                    <a:pt x="23241" y="343535"/>
                    <a:pt x="24257" y="342519"/>
                    <a:pt x="25400" y="341630"/>
                  </a:cubicBezTo>
                  <a:cubicBezTo>
                    <a:pt x="352806" y="59690"/>
                    <a:pt x="792607" y="0"/>
                    <a:pt x="1171702" y="188341"/>
                  </a:cubicBezTo>
                  <a:lnTo>
                    <a:pt x="1146302" y="239522"/>
                  </a:lnTo>
                  <a:lnTo>
                    <a:pt x="1171702" y="188341"/>
                  </a:lnTo>
                  <a:cubicBezTo>
                    <a:pt x="1549527" y="376174"/>
                    <a:pt x="1803146" y="778383"/>
                    <a:pt x="1838833" y="1234948"/>
                  </a:cubicBezTo>
                  <a:cubicBezTo>
                    <a:pt x="1841246" y="1265936"/>
                    <a:pt x="1818513" y="1293241"/>
                    <a:pt x="1787525" y="1296289"/>
                  </a:cubicBezTo>
                  <a:lnTo>
                    <a:pt x="719328" y="1402461"/>
                  </a:lnTo>
                  <a:cubicBezTo>
                    <a:pt x="698500" y="1404493"/>
                    <a:pt x="678180" y="1394968"/>
                    <a:pt x="666369" y="1377696"/>
                  </a:cubicBezTo>
                  <a:lnTo>
                    <a:pt x="15367" y="416941"/>
                  </a:lnTo>
                  <a:cubicBezTo>
                    <a:pt x="0" y="394208"/>
                    <a:pt x="2921" y="363855"/>
                    <a:pt x="22225" y="344424"/>
                  </a:cubicBezTo>
                  <a:moveTo>
                    <a:pt x="102997" y="425196"/>
                  </a:moveTo>
                  <a:lnTo>
                    <a:pt x="62611" y="384810"/>
                  </a:lnTo>
                  <a:lnTo>
                    <a:pt x="109982" y="352806"/>
                  </a:lnTo>
                  <a:lnTo>
                    <a:pt x="760857" y="1313434"/>
                  </a:lnTo>
                  <a:lnTo>
                    <a:pt x="713486" y="1345438"/>
                  </a:lnTo>
                  <a:lnTo>
                    <a:pt x="707898" y="1288542"/>
                  </a:lnTo>
                  <a:lnTo>
                    <a:pt x="1776095" y="1182370"/>
                  </a:lnTo>
                  <a:lnTo>
                    <a:pt x="1781683" y="1239266"/>
                  </a:lnTo>
                  <a:lnTo>
                    <a:pt x="1724660" y="1243711"/>
                  </a:lnTo>
                  <a:cubicBezTo>
                    <a:pt x="1691767" y="822452"/>
                    <a:pt x="1458341" y="458470"/>
                    <a:pt x="1120775" y="290703"/>
                  </a:cubicBezTo>
                  <a:cubicBezTo>
                    <a:pt x="784352" y="123444"/>
                    <a:pt x="393827" y="175260"/>
                    <a:pt x="99949" y="428244"/>
                  </a:cubicBezTo>
                  <a:lnTo>
                    <a:pt x="62611" y="384937"/>
                  </a:lnTo>
                  <a:lnTo>
                    <a:pt x="102997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3"/>
            <p:cNvSpPr/>
            <p:nvPr/>
          </p:nvSpPr>
          <p:spPr>
            <a:xfrm>
              <a:off x="438150" y="-79629"/>
              <a:ext cx="1816608" cy="1243838"/>
            </a:xfrm>
            <a:custGeom>
              <a:avLst/>
              <a:gdLst/>
              <a:ahLst/>
              <a:cxnLst/>
              <a:rect l="l" t="t" r="r" b="b"/>
              <a:pathLst>
                <a:path w="1816608" h="1243838">
                  <a:moveTo>
                    <a:pt x="0" y="344551"/>
                  </a:moveTo>
                  <a:cubicBezTo>
                    <a:pt x="1016" y="343535"/>
                    <a:pt x="2032" y="342519"/>
                    <a:pt x="3175" y="341630"/>
                  </a:cubicBezTo>
                  <a:cubicBezTo>
                    <a:pt x="330581" y="59690"/>
                    <a:pt x="770382" y="0"/>
                    <a:pt x="1149477" y="188341"/>
                  </a:cubicBezTo>
                  <a:lnTo>
                    <a:pt x="1124077" y="239522"/>
                  </a:lnTo>
                  <a:lnTo>
                    <a:pt x="1149477" y="188341"/>
                  </a:lnTo>
                  <a:cubicBezTo>
                    <a:pt x="1527302" y="376174"/>
                    <a:pt x="1780921" y="778383"/>
                    <a:pt x="1816608" y="1234948"/>
                  </a:cubicBezTo>
                  <a:lnTo>
                    <a:pt x="1702689" y="1243838"/>
                  </a:lnTo>
                  <a:cubicBezTo>
                    <a:pt x="1669542" y="822452"/>
                    <a:pt x="1436116" y="458470"/>
                    <a:pt x="1098550" y="290703"/>
                  </a:cubicBezTo>
                  <a:cubicBezTo>
                    <a:pt x="762127" y="123444"/>
                    <a:pt x="371602" y="175260"/>
                    <a:pt x="77724" y="428244"/>
                  </a:cubicBezTo>
                  <a:lnTo>
                    <a:pt x="40386" y="384937"/>
                  </a:lnTo>
                  <a:lnTo>
                    <a:pt x="80772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" name="Group 134"/>
          <p:cNvGrpSpPr/>
          <p:nvPr/>
        </p:nvGrpSpPr>
        <p:grpSpPr>
          <a:xfrm rot="-6846651">
            <a:off x="-23803038" y="3140586"/>
            <a:ext cx="1686423" cy="1890072"/>
            <a:chOff x="0" y="0"/>
            <a:chExt cx="2248564" cy="2520096"/>
          </a:xfrm>
        </p:grpSpPr>
        <p:sp>
          <p:nvSpPr>
            <p:cNvPr id="135" name="Freeform 135"/>
            <p:cNvSpPr/>
            <p:nvPr/>
          </p:nvSpPr>
          <p:spPr>
            <a:xfrm>
              <a:off x="414401" y="-79248"/>
              <a:ext cx="1832229" cy="1398270"/>
            </a:xfrm>
            <a:custGeom>
              <a:avLst/>
              <a:gdLst/>
              <a:ahLst/>
              <a:cxnLst/>
              <a:rect l="l" t="t" r="r" b="b"/>
              <a:pathLst>
                <a:path w="1832229" h="1398270">
                  <a:moveTo>
                    <a:pt x="20193" y="344551"/>
                  </a:moveTo>
                  <a:cubicBezTo>
                    <a:pt x="21717" y="342900"/>
                    <a:pt x="23241" y="341376"/>
                    <a:pt x="24892" y="339979"/>
                  </a:cubicBezTo>
                  <a:cubicBezTo>
                    <a:pt x="350774" y="59309"/>
                    <a:pt x="788670" y="0"/>
                    <a:pt x="1165860" y="187452"/>
                  </a:cubicBezTo>
                  <a:lnTo>
                    <a:pt x="1140460" y="238633"/>
                  </a:lnTo>
                  <a:lnTo>
                    <a:pt x="1165860" y="187452"/>
                  </a:lnTo>
                  <a:cubicBezTo>
                    <a:pt x="1541907" y="374396"/>
                    <a:pt x="1794383" y="774827"/>
                    <a:pt x="1829816" y="1229233"/>
                  </a:cubicBezTo>
                  <a:cubicBezTo>
                    <a:pt x="1832229" y="1260221"/>
                    <a:pt x="1809496" y="1287526"/>
                    <a:pt x="1778508" y="1290574"/>
                  </a:cubicBezTo>
                  <a:lnTo>
                    <a:pt x="715518" y="1396238"/>
                  </a:lnTo>
                  <a:cubicBezTo>
                    <a:pt x="694690" y="1398270"/>
                    <a:pt x="674370" y="1388745"/>
                    <a:pt x="662559" y="1371473"/>
                  </a:cubicBezTo>
                  <a:lnTo>
                    <a:pt x="14859" y="415544"/>
                  </a:lnTo>
                  <a:cubicBezTo>
                    <a:pt x="0" y="393573"/>
                    <a:pt x="2159" y="364236"/>
                    <a:pt x="20193" y="344678"/>
                  </a:cubicBezTo>
                  <a:moveTo>
                    <a:pt x="104140" y="422148"/>
                  </a:moveTo>
                  <a:lnTo>
                    <a:pt x="62103" y="383413"/>
                  </a:lnTo>
                  <a:lnTo>
                    <a:pt x="109474" y="351409"/>
                  </a:lnTo>
                  <a:lnTo>
                    <a:pt x="757174" y="1307338"/>
                  </a:lnTo>
                  <a:lnTo>
                    <a:pt x="709803" y="1339342"/>
                  </a:lnTo>
                  <a:lnTo>
                    <a:pt x="704215" y="1282446"/>
                  </a:lnTo>
                  <a:lnTo>
                    <a:pt x="1767205" y="1176782"/>
                  </a:lnTo>
                  <a:lnTo>
                    <a:pt x="1772793" y="1233678"/>
                  </a:lnTo>
                  <a:lnTo>
                    <a:pt x="1715770" y="1238123"/>
                  </a:lnTo>
                  <a:cubicBezTo>
                    <a:pt x="1683004" y="818896"/>
                    <a:pt x="1450721" y="456692"/>
                    <a:pt x="1114806" y="289814"/>
                  </a:cubicBezTo>
                  <a:cubicBezTo>
                    <a:pt x="780288" y="123444"/>
                    <a:pt x="391795" y="175006"/>
                    <a:pt x="99441" y="426720"/>
                  </a:cubicBezTo>
                  <a:lnTo>
                    <a:pt x="62103" y="383413"/>
                  </a:lnTo>
                  <a:lnTo>
                    <a:pt x="104140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6"/>
            <p:cNvSpPr/>
            <p:nvPr/>
          </p:nvSpPr>
          <p:spPr>
            <a:xfrm>
              <a:off x="434594" y="-79248"/>
              <a:ext cx="1809623" cy="1238123"/>
            </a:xfrm>
            <a:custGeom>
              <a:avLst/>
              <a:gdLst/>
              <a:ahLst/>
              <a:cxnLst/>
              <a:rect l="l" t="t" r="r" b="b"/>
              <a:pathLst>
                <a:path w="1809623" h="1238123">
                  <a:moveTo>
                    <a:pt x="0" y="344551"/>
                  </a:moveTo>
                  <a:cubicBezTo>
                    <a:pt x="1524" y="342900"/>
                    <a:pt x="3048" y="341376"/>
                    <a:pt x="4699" y="339979"/>
                  </a:cubicBezTo>
                  <a:cubicBezTo>
                    <a:pt x="330581" y="59309"/>
                    <a:pt x="768477" y="0"/>
                    <a:pt x="1145667" y="187452"/>
                  </a:cubicBezTo>
                  <a:lnTo>
                    <a:pt x="1120267" y="238633"/>
                  </a:lnTo>
                  <a:lnTo>
                    <a:pt x="1145667" y="187452"/>
                  </a:lnTo>
                  <a:cubicBezTo>
                    <a:pt x="1521714" y="374396"/>
                    <a:pt x="1774190" y="774827"/>
                    <a:pt x="1809623" y="1229233"/>
                  </a:cubicBezTo>
                  <a:lnTo>
                    <a:pt x="1695704" y="1238123"/>
                  </a:lnTo>
                  <a:cubicBezTo>
                    <a:pt x="1662938" y="818896"/>
                    <a:pt x="1430655" y="456692"/>
                    <a:pt x="1094740" y="289814"/>
                  </a:cubicBezTo>
                  <a:cubicBezTo>
                    <a:pt x="760095" y="123444"/>
                    <a:pt x="371602" y="175006"/>
                    <a:pt x="79248" y="426720"/>
                  </a:cubicBezTo>
                  <a:lnTo>
                    <a:pt x="41910" y="383413"/>
                  </a:lnTo>
                  <a:lnTo>
                    <a:pt x="83947" y="422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-28773623" y="1101354"/>
            <a:ext cx="2517936" cy="2517936"/>
            <a:chOff x="0" y="0"/>
            <a:chExt cx="3357248" cy="3357248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3357245" cy="3357245"/>
            </a:xfrm>
            <a:custGeom>
              <a:avLst/>
              <a:gdLst/>
              <a:ahLst/>
              <a:cxnLst/>
              <a:rect l="l" t="t" r="r" b="b"/>
              <a:pathLst>
                <a:path w="3357245" h="3357245">
                  <a:moveTo>
                    <a:pt x="0" y="1678686"/>
                  </a:moveTo>
                  <a:cubicBezTo>
                    <a:pt x="0" y="751586"/>
                    <a:pt x="751586" y="0"/>
                    <a:pt x="1678686" y="0"/>
                  </a:cubicBezTo>
                  <a:cubicBezTo>
                    <a:pt x="2605786" y="0"/>
                    <a:pt x="3357245" y="751586"/>
                    <a:pt x="3357245" y="1678686"/>
                  </a:cubicBezTo>
                  <a:cubicBezTo>
                    <a:pt x="3357245" y="2605786"/>
                    <a:pt x="2605659" y="3357245"/>
                    <a:pt x="1678686" y="3357245"/>
                  </a:cubicBezTo>
                  <a:cubicBezTo>
                    <a:pt x="751713" y="3357245"/>
                    <a:pt x="0" y="2605659"/>
                    <a:pt x="0" y="1678686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0" y="-9525"/>
              <a:ext cx="3357248" cy="3366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Planning</a:t>
              </a:r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-10600828" y="2205189"/>
            <a:ext cx="5117709" cy="3329091"/>
            <a:chOff x="0" y="0"/>
            <a:chExt cx="6823612" cy="4438788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6823583" cy="4438777"/>
            </a:xfrm>
            <a:custGeom>
              <a:avLst/>
              <a:gdLst/>
              <a:ahLst/>
              <a:cxnLst/>
              <a:rect l="l" t="t" r="r" b="b"/>
              <a:pathLst>
                <a:path w="6823583" h="4438777">
                  <a:moveTo>
                    <a:pt x="6823583" y="4438777"/>
                  </a:moveTo>
                  <a:lnTo>
                    <a:pt x="6823583" y="3234436"/>
                  </a:lnTo>
                  <a:cubicBezTo>
                    <a:pt x="6823583" y="1448054"/>
                    <a:pt x="5375529" y="0"/>
                    <a:pt x="3589147" y="0"/>
                  </a:cubicBezTo>
                  <a:lnTo>
                    <a:pt x="3406267" y="0"/>
                  </a:lnTo>
                  <a:cubicBezTo>
                    <a:pt x="1619885" y="0"/>
                    <a:pt x="171831" y="1448054"/>
                    <a:pt x="171831" y="3234436"/>
                  </a:cubicBezTo>
                  <a:lnTo>
                    <a:pt x="171831" y="3806571"/>
                  </a:lnTo>
                  <a:lnTo>
                    <a:pt x="0" y="3806571"/>
                  </a:lnTo>
                  <a:lnTo>
                    <a:pt x="269367" y="4438777"/>
                  </a:lnTo>
                  <a:lnTo>
                    <a:pt x="538734" y="3806571"/>
                  </a:lnTo>
                  <a:lnTo>
                    <a:pt x="366903" y="3806571"/>
                  </a:lnTo>
                  <a:lnTo>
                    <a:pt x="366903" y="3234436"/>
                  </a:lnTo>
                  <a:cubicBezTo>
                    <a:pt x="366903" y="1555750"/>
                    <a:pt x="1727708" y="195072"/>
                    <a:pt x="3406267" y="195072"/>
                  </a:cubicBezTo>
                  <a:lnTo>
                    <a:pt x="3589147" y="195072"/>
                  </a:lnTo>
                  <a:cubicBezTo>
                    <a:pt x="5267833" y="195072"/>
                    <a:pt x="6628511" y="1555877"/>
                    <a:pt x="6628511" y="3234436"/>
                  </a:cubicBezTo>
                  <a:lnTo>
                    <a:pt x="6628511" y="4438777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-11955568" y="5414673"/>
            <a:ext cx="7827190" cy="368359"/>
            <a:chOff x="0" y="0"/>
            <a:chExt cx="10436254" cy="491146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10436352" cy="491236"/>
            </a:xfrm>
            <a:custGeom>
              <a:avLst/>
              <a:gdLst/>
              <a:ahLst/>
              <a:cxnLst/>
              <a:rect l="l" t="t" r="r" b="b"/>
              <a:pathLst>
                <a:path w="10436352" h="491236">
                  <a:moveTo>
                    <a:pt x="0" y="178308"/>
                  </a:moveTo>
                  <a:lnTo>
                    <a:pt x="9841611" y="178308"/>
                  </a:lnTo>
                  <a:lnTo>
                    <a:pt x="9841611" y="0"/>
                  </a:lnTo>
                  <a:lnTo>
                    <a:pt x="10436352" y="245618"/>
                  </a:lnTo>
                  <a:lnTo>
                    <a:pt x="9841611" y="491236"/>
                  </a:lnTo>
                  <a:lnTo>
                    <a:pt x="9841611" y="312928"/>
                  </a:lnTo>
                  <a:lnTo>
                    <a:pt x="0" y="312928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" name="TextBox 144"/>
          <p:cNvSpPr txBox="1"/>
          <p:nvPr/>
        </p:nvSpPr>
        <p:spPr>
          <a:xfrm>
            <a:off x="-14630797" y="601844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Backlog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-13966488" y="4817558"/>
            <a:ext cx="1312354" cy="862929"/>
            <a:chOff x="0" y="0"/>
            <a:chExt cx="1749806" cy="1150571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1749806" cy="1150620"/>
            </a:xfrm>
            <a:custGeom>
              <a:avLst/>
              <a:gdLst/>
              <a:ahLst/>
              <a:cxnLst/>
              <a:rect l="l" t="t" r="r" b="b"/>
              <a:pathLst>
                <a:path w="1749806" h="1150620">
                  <a:moveTo>
                    <a:pt x="0" y="191770"/>
                  </a:moveTo>
                  <a:cubicBezTo>
                    <a:pt x="0" y="85852"/>
                    <a:pt x="85852" y="0"/>
                    <a:pt x="191770" y="0"/>
                  </a:cubicBezTo>
                  <a:lnTo>
                    <a:pt x="1558036" y="0"/>
                  </a:lnTo>
                  <a:cubicBezTo>
                    <a:pt x="1663954" y="0"/>
                    <a:pt x="1749806" y="85852"/>
                    <a:pt x="1749806" y="191770"/>
                  </a:cubicBezTo>
                  <a:lnTo>
                    <a:pt x="1749806" y="958850"/>
                  </a:lnTo>
                  <a:cubicBezTo>
                    <a:pt x="1749806" y="1064768"/>
                    <a:pt x="1663954" y="1150620"/>
                    <a:pt x="1558036" y="1150620"/>
                  </a:cubicBezTo>
                  <a:lnTo>
                    <a:pt x="191770" y="1150620"/>
                  </a:lnTo>
                  <a:cubicBezTo>
                    <a:pt x="85852" y="1150620"/>
                    <a:pt x="0" y="1064768"/>
                    <a:pt x="0" y="958850"/>
                  </a:cubicBez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7" name="AutoShape 147"/>
          <p:cNvSpPr/>
          <p:nvPr/>
        </p:nvSpPr>
        <p:spPr>
          <a:xfrm rot="91722">
            <a:off x="-13570855" y="5379994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8" name="AutoShape 148"/>
          <p:cNvSpPr/>
          <p:nvPr/>
        </p:nvSpPr>
        <p:spPr>
          <a:xfrm rot="91722">
            <a:off x="-13570855" y="5175973"/>
            <a:ext cx="714080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Group 149"/>
          <p:cNvGrpSpPr>
            <a:grpSpLocks noChangeAspect="1"/>
          </p:cNvGrpSpPr>
          <p:nvPr/>
        </p:nvGrpSpPr>
        <p:grpSpPr>
          <a:xfrm>
            <a:off x="-13805769" y="5080226"/>
            <a:ext cx="168058" cy="168059"/>
            <a:chOff x="0" y="0"/>
            <a:chExt cx="224078" cy="224078"/>
          </a:xfrm>
        </p:grpSpPr>
        <p:sp>
          <p:nvSpPr>
            <p:cNvPr id="150" name="Freeform 150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" name="Group 151"/>
          <p:cNvGrpSpPr>
            <a:grpSpLocks noChangeAspect="1"/>
          </p:cNvGrpSpPr>
          <p:nvPr/>
        </p:nvGrpSpPr>
        <p:grpSpPr>
          <a:xfrm>
            <a:off x="-13805769" y="5286316"/>
            <a:ext cx="168058" cy="168059"/>
            <a:chOff x="0" y="0"/>
            <a:chExt cx="224078" cy="224078"/>
          </a:xfrm>
        </p:grpSpPr>
        <p:sp>
          <p:nvSpPr>
            <p:cNvPr id="152" name="Freeform 152" descr="Checkmark with solid fill"/>
            <p:cNvSpPr/>
            <p:nvPr/>
          </p:nvSpPr>
          <p:spPr>
            <a:xfrm>
              <a:off x="0" y="0"/>
              <a:ext cx="224028" cy="224028"/>
            </a:xfrm>
            <a:custGeom>
              <a:avLst/>
              <a:gdLst/>
              <a:ahLst/>
              <a:cxnLst/>
              <a:rect l="l" t="t" r="r" b="b"/>
              <a:pathLst>
                <a:path w="224028" h="224028">
                  <a:moveTo>
                    <a:pt x="0" y="0"/>
                  </a:moveTo>
                  <a:lnTo>
                    <a:pt x="224028" y="0"/>
                  </a:lnTo>
                  <a:lnTo>
                    <a:pt x="224028" y="224028"/>
                  </a:lnTo>
                  <a:lnTo>
                    <a:pt x="0" y="224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-13601868" y="4728300"/>
            <a:ext cx="583116" cy="159215"/>
            <a:chOff x="0" y="0"/>
            <a:chExt cx="777488" cy="212286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777494" cy="212344"/>
            </a:xfrm>
            <a:custGeom>
              <a:avLst/>
              <a:gdLst/>
              <a:ahLst/>
              <a:cxnLst/>
              <a:rect l="l" t="t" r="r" b="b"/>
              <a:pathLst>
                <a:path w="777494" h="212344">
                  <a:moveTo>
                    <a:pt x="71247" y="0"/>
                  </a:moveTo>
                  <a:lnTo>
                    <a:pt x="706247" y="0"/>
                  </a:lnTo>
                  <a:cubicBezTo>
                    <a:pt x="745617" y="0"/>
                    <a:pt x="777494" y="31877"/>
                    <a:pt x="777494" y="71247"/>
                  </a:cubicBezTo>
                  <a:lnTo>
                    <a:pt x="777494" y="212344"/>
                  </a:lnTo>
                  <a:lnTo>
                    <a:pt x="0" y="212344"/>
                  </a:lnTo>
                  <a:lnTo>
                    <a:pt x="0" y="71247"/>
                  </a:lnTo>
                  <a:cubicBezTo>
                    <a:pt x="0" y="31877"/>
                    <a:pt x="31877" y="0"/>
                    <a:pt x="71247" y="0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" name="TextBox 155"/>
          <p:cNvSpPr txBox="1"/>
          <p:nvPr/>
        </p:nvSpPr>
        <p:spPr>
          <a:xfrm>
            <a:off x="-9362460" y="2844081"/>
            <a:ext cx="2640972" cy="97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Sprint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1-4 weeks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-6151306" y="1750852"/>
            <a:ext cx="1458736" cy="1458736"/>
            <a:chOff x="0" y="0"/>
            <a:chExt cx="1944982" cy="1944982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1944878" cy="1944878"/>
            </a:xfrm>
            <a:custGeom>
              <a:avLst/>
              <a:gdLst/>
              <a:ahLst/>
              <a:cxnLst/>
              <a:rect l="l" t="t" r="r" b="b"/>
              <a:pathLst>
                <a:path w="1944878" h="1944878">
                  <a:moveTo>
                    <a:pt x="0" y="972439"/>
                  </a:moveTo>
                  <a:cubicBezTo>
                    <a:pt x="0" y="435356"/>
                    <a:pt x="435356" y="0"/>
                    <a:pt x="972439" y="0"/>
                  </a:cubicBezTo>
                  <a:cubicBezTo>
                    <a:pt x="1509522" y="0"/>
                    <a:pt x="1944878" y="435356"/>
                    <a:pt x="1944878" y="972439"/>
                  </a:cubicBezTo>
                  <a:cubicBezTo>
                    <a:pt x="1944878" y="1509522"/>
                    <a:pt x="1509522" y="1944878"/>
                    <a:pt x="972439" y="1944878"/>
                  </a:cubicBezTo>
                  <a:cubicBezTo>
                    <a:pt x="435356" y="1944878"/>
                    <a:pt x="0" y="1509522"/>
                    <a:pt x="0" y="972439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TextBox 158"/>
            <p:cNvSpPr txBox="1"/>
            <p:nvPr/>
          </p:nvSpPr>
          <p:spPr>
            <a:xfrm>
              <a:off x="0" y="-9525"/>
              <a:ext cx="1944982" cy="195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Daily Scrum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 rot="3001219">
            <a:off x="-7119810" y="1162056"/>
            <a:ext cx="2914820" cy="3274752"/>
            <a:chOff x="0" y="0"/>
            <a:chExt cx="3886426" cy="4366336"/>
          </a:xfrm>
        </p:grpSpPr>
        <p:sp>
          <p:nvSpPr>
            <p:cNvPr id="160" name="Freeform 160"/>
            <p:cNvSpPr/>
            <p:nvPr/>
          </p:nvSpPr>
          <p:spPr>
            <a:xfrm>
              <a:off x="-128651" y="-165862"/>
              <a:ext cx="4010025" cy="3547491"/>
            </a:xfrm>
            <a:custGeom>
              <a:avLst/>
              <a:gdLst/>
              <a:ahLst/>
              <a:cxnLst/>
              <a:rect l="l" t="t" r="r" b="b"/>
              <a:pathLst>
                <a:path w="4010025" h="3547491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cubicBezTo>
                    <a:pt x="4010025" y="2189353"/>
                    <a:pt x="3987165" y="2216658"/>
                    <a:pt x="3956304" y="2219706"/>
                  </a:cubicBezTo>
                  <a:lnTo>
                    <a:pt x="2077466" y="2405888"/>
                  </a:lnTo>
                  <a:lnTo>
                    <a:pt x="2071878" y="2348992"/>
                  </a:lnTo>
                  <a:lnTo>
                    <a:pt x="2105152" y="2395474"/>
                  </a:lnTo>
                  <a:lnTo>
                    <a:pt x="512699" y="3534664"/>
                  </a:lnTo>
                  <a:cubicBezTo>
                    <a:pt x="499491" y="3544062"/>
                    <a:pt x="482854" y="3547491"/>
                    <a:pt x="467106" y="3543935"/>
                  </a:cubicBezTo>
                  <a:cubicBezTo>
                    <a:pt x="451358" y="3540379"/>
                    <a:pt x="437642" y="3530346"/>
                    <a:pt x="429641" y="3516122"/>
                  </a:cubicBezTo>
                  <a:moveTo>
                    <a:pt x="529209" y="3459988"/>
                  </a:moveTo>
                  <a:lnTo>
                    <a:pt x="479425" y="3488055"/>
                  </a:lnTo>
                  <a:lnTo>
                    <a:pt x="446151" y="3441700"/>
                  </a:lnTo>
                  <a:lnTo>
                    <a:pt x="2038604" y="2302510"/>
                  </a:lnTo>
                  <a:cubicBezTo>
                    <a:pt x="2046732" y="2296668"/>
                    <a:pt x="2056257" y="2293112"/>
                    <a:pt x="2066163" y="2292096"/>
                  </a:cubicBezTo>
                  <a:lnTo>
                    <a:pt x="3945001" y="2105914"/>
                  </a:lnTo>
                  <a:lnTo>
                    <a:pt x="3950589" y="2162810"/>
                  </a:lnTo>
                  <a:lnTo>
                    <a:pt x="3893566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61"/>
            <p:cNvSpPr/>
            <p:nvPr/>
          </p:nvSpPr>
          <p:spPr>
            <a:xfrm>
              <a:off x="-128651" y="-165862"/>
              <a:ext cx="4007612" cy="3516249"/>
            </a:xfrm>
            <a:custGeom>
              <a:avLst/>
              <a:gdLst/>
              <a:ahLst/>
              <a:cxnLst/>
              <a:rect l="l" t="t" r="r" b="b"/>
              <a:pathLst>
                <a:path w="4007612" h="3516249">
                  <a:moveTo>
                    <a:pt x="429641" y="3516249"/>
                  </a:moveTo>
                  <a:cubicBezTo>
                    <a:pt x="0" y="2753106"/>
                    <a:pt x="32766" y="1771142"/>
                    <a:pt x="512445" y="1046226"/>
                  </a:cubicBezTo>
                  <a:lnTo>
                    <a:pt x="560070" y="1077722"/>
                  </a:lnTo>
                  <a:lnTo>
                    <a:pt x="512445" y="1046226"/>
                  </a:lnTo>
                  <a:cubicBezTo>
                    <a:pt x="993013" y="320167"/>
                    <a:pt x="1825117" y="0"/>
                    <a:pt x="2604389" y="249428"/>
                  </a:cubicBezTo>
                  <a:cubicBezTo>
                    <a:pt x="3382264" y="498348"/>
                    <a:pt x="3937635" y="1260221"/>
                    <a:pt x="4007612" y="2158365"/>
                  </a:cubicBezTo>
                  <a:lnTo>
                    <a:pt x="3893693" y="2167255"/>
                  </a:lnTo>
                  <a:cubicBezTo>
                    <a:pt x="3826764" y="1308481"/>
                    <a:pt x="3296920" y="591058"/>
                    <a:pt x="2569591" y="358267"/>
                  </a:cubicBezTo>
                  <a:lnTo>
                    <a:pt x="2586990" y="303784"/>
                  </a:lnTo>
                  <a:lnTo>
                    <a:pt x="2569591" y="358267"/>
                  </a:lnTo>
                  <a:cubicBezTo>
                    <a:pt x="1843659" y="125984"/>
                    <a:pt x="1062990" y="421640"/>
                    <a:pt x="607822" y="1109218"/>
                  </a:cubicBezTo>
                  <a:cubicBezTo>
                    <a:pt x="151892" y="1798066"/>
                    <a:pt x="120396" y="2734056"/>
                    <a:pt x="529209" y="3460115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2" name="TextBox 162"/>
          <p:cNvSpPr txBox="1"/>
          <p:nvPr/>
        </p:nvSpPr>
        <p:spPr>
          <a:xfrm>
            <a:off x="-5391695" y="1390948"/>
            <a:ext cx="2640972" cy="33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24 hrs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-15260406" y="1769261"/>
            <a:ext cx="3892329" cy="1737242"/>
            <a:chOff x="0" y="0"/>
            <a:chExt cx="5189772" cy="2316322"/>
          </a:xfrm>
        </p:grpSpPr>
        <p:sp>
          <p:nvSpPr>
            <p:cNvPr id="164" name="Freeform 164"/>
            <p:cNvSpPr/>
            <p:nvPr/>
          </p:nvSpPr>
          <p:spPr>
            <a:xfrm>
              <a:off x="0" y="0"/>
              <a:ext cx="5189728" cy="2316353"/>
            </a:xfrm>
            <a:custGeom>
              <a:avLst/>
              <a:gdLst/>
              <a:ahLst/>
              <a:cxnLst/>
              <a:rect l="l" t="t" r="r" b="b"/>
              <a:pathLst>
                <a:path w="5189728" h="2316353">
                  <a:moveTo>
                    <a:pt x="0" y="386080"/>
                  </a:moveTo>
                  <a:cubicBezTo>
                    <a:pt x="0" y="172847"/>
                    <a:pt x="172847" y="0"/>
                    <a:pt x="386080" y="0"/>
                  </a:cubicBezTo>
                  <a:lnTo>
                    <a:pt x="4803648" y="0"/>
                  </a:lnTo>
                  <a:cubicBezTo>
                    <a:pt x="5016881" y="0"/>
                    <a:pt x="5189728" y="172847"/>
                    <a:pt x="5189728" y="386080"/>
                  </a:cubicBezTo>
                  <a:lnTo>
                    <a:pt x="5189728" y="1930273"/>
                  </a:lnTo>
                  <a:cubicBezTo>
                    <a:pt x="5189728" y="2143506"/>
                    <a:pt x="5016881" y="2316353"/>
                    <a:pt x="4803648" y="2316353"/>
                  </a:cubicBezTo>
                  <a:lnTo>
                    <a:pt x="386080" y="2316353"/>
                  </a:lnTo>
                  <a:cubicBezTo>
                    <a:pt x="172847" y="2316353"/>
                    <a:pt x="0" y="2143506"/>
                    <a:pt x="0" y="1930273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TextBox 165"/>
            <p:cNvSpPr txBox="1"/>
            <p:nvPr/>
          </p:nvSpPr>
          <p:spPr>
            <a:xfrm>
              <a:off x="0" y="-9525"/>
              <a:ext cx="5189772" cy="232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Forecasting</a:t>
              </a:r>
            </a:p>
          </p:txBody>
        </p:sp>
      </p:grpSp>
      <p:grpSp>
        <p:nvGrpSpPr>
          <p:cNvPr id="166" name="Group 166"/>
          <p:cNvGrpSpPr/>
          <p:nvPr/>
        </p:nvGrpSpPr>
        <p:grpSpPr>
          <a:xfrm rot="5400000">
            <a:off x="-13632120" y="3710184"/>
            <a:ext cx="635758" cy="360234"/>
            <a:chOff x="0" y="0"/>
            <a:chExt cx="847678" cy="480312"/>
          </a:xfrm>
        </p:grpSpPr>
        <p:sp>
          <p:nvSpPr>
            <p:cNvPr id="167" name="Freeform 167"/>
            <p:cNvSpPr/>
            <p:nvPr/>
          </p:nvSpPr>
          <p:spPr>
            <a:xfrm>
              <a:off x="0" y="0"/>
              <a:ext cx="847725" cy="480314"/>
            </a:xfrm>
            <a:custGeom>
              <a:avLst/>
              <a:gdLst/>
              <a:ahLst/>
              <a:cxnLst/>
              <a:rect l="l" t="t" r="r" b="b"/>
              <a:pathLst>
                <a:path w="847725" h="480314">
                  <a:moveTo>
                    <a:pt x="847725" y="174371"/>
                  </a:moveTo>
                  <a:lnTo>
                    <a:pt x="581533" y="174371"/>
                  </a:lnTo>
                  <a:lnTo>
                    <a:pt x="581533" y="0"/>
                  </a:lnTo>
                  <a:lnTo>
                    <a:pt x="0" y="240157"/>
                  </a:lnTo>
                  <a:lnTo>
                    <a:pt x="581533" y="480314"/>
                  </a:lnTo>
                  <a:lnTo>
                    <a:pt x="581533" y="305943"/>
                  </a:lnTo>
                  <a:lnTo>
                    <a:pt x="847725" y="305943"/>
                  </a:lnTo>
                  <a:close/>
                </a:path>
              </a:pathLst>
            </a:custGeom>
            <a:solidFill>
              <a:srgbClr val="EBED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8"/>
          <p:cNvGrpSpPr/>
          <p:nvPr/>
        </p:nvGrpSpPr>
        <p:grpSpPr>
          <a:xfrm rot="3579565">
            <a:off x="-11736206" y="563697"/>
            <a:ext cx="4389507" cy="5768175"/>
            <a:chOff x="0" y="0"/>
            <a:chExt cx="5852676" cy="7690900"/>
          </a:xfrm>
        </p:grpSpPr>
        <p:sp>
          <p:nvSpPr>
            <p:cNvPr id="169" name="Freeform 169"/>
            <p:cNvSpPr/>
            <p:nvPr/>
          </p:nvSpPr>
          <p:spPr>
            <a:xfrm>
              <a:off x="-90297" y="22987"/>
              <a:ext cx="3076067" cy="4496562"/>
            </a:xfrm>
            <a:custGeom>
              <a:avLst/>
              <a:gdLst/>
              <a:ahLst/>
              <a:cxnLst/>
              <a:rect l="l" t="t" r="r" b="b"/>
              <a:pathLst>
                <a:path w="3076067" h="4496562">
                  <a:moveTo>
                    <a:pt x="128778" y="4444365"/>
                  </a:moveTo>
                  <a:cubicBezTo>
                    <a:pt x="0" y="3410204"/>
                    <a:pt x="197485" y="2350262"/>
                    <a:pt x="677291" y="1511300"/>
                  </a:cubicBezTo>
                  <a:lnTo>
                    <a:pt x="726948" y="1539621"/>
                  </a:lnTo>
                  <a:lnTo>
                    <a:pt x="677291" y="1511300"/>
                  </a:lnTo>
                  <a:cubicBezTo>
                    <a:pt x="1157097" y="672211"/>
                    <a:pt x="1879981" y="123698"/>
                    <a:pt x="2680970" y="2413"/>
                  </a:cubicBezTo>
                  <a:cubicBezTo>
                    <a:pt x="2696591" y="0"/>
                    <a:pt x="2712466" y="4191"/>
                    <a:pt x="2724912" y="13970"/>
                  </a:cubicBezTo>
                  <a:cubicBezTo>
                    <a:pt x="2737358" y="23749"/>
                    <a:pt x="2745105" y="38227"/>
                    <a:pt x="2746502" y="53975"/>
                  </a:cubicBezTo>
                  <a:lnTo>
                    <a:pt x="3073527" y="3817493"/>
                  </a:lnTo>
                  <a:cubicBezTo>
                    <a:pt x="3076067" y="3846195"/>
                    <a:pt x="3056763" y="3872230"/>
                    <a:pt x="3028696" y="3878326"/>
                  </a:cubicBezTo>
                  <a:lnTo>
                    <a:pt x="197612" y="4493133"/>
                  </a:lnTo>
                  <a:cubicBezTo>
                    <a:pt x="181991" y="4496562"/>
                    <a:pt x="165481" y="4493133"/>
                    <a:pt x="152400" y="4483862"/>
                  </a:cubicBezTo>
                  <a:cubicBezTo>
                    <a:pt x="139319" y="4474591"/>
                    <a:pt x="130683" y="4460240"/>
                    <a:pt x="128778" y="4444238"/>
                  </a:cubicBezTo>
                  <a:moveTo>
                    <a:pt x="242189" y="4430141"/>
                  </a:moveTo>
                  <a:lnTo>
                    <a:pt x="185420" y="4437253"/>
                  </a:lnTo>
                  <a:lnTo>
                    <a:pt x="173228" y="4381373"/>
                  </a:lnTo>
                  <a:lnTo>
                    <a:pt x="3004312" y="3766566"/>
                  </a:lnTo>
                  <a:lnTo>
                    <a:pt x="3016504" y="3822446"/>
                  </a:lnTo>
                  <a:lnTo>
                    <a:pt x="2959608" y="3827399"/>
                  </a:lnTo>
                  <a:lnTo>
                    <a:pt x="2632583" y="63754"/>
                  </a:lnTo>
                  <a:lnTo>
                    <a:pt x="2689479" y="58801"/>
                  </a:lnTo>
                  <a:lnTo>
                    <a:pt x="2697988" y="115316"/>
                  </a:lnTo>
                  <a:cubicBezTo>
                    <a:pt x="1938909" y="230378"/>
                    <a:pt x="1243076" y="752221"/>
                    <a:pt x="776478" y="1567942"/>
                  </a:cubicBezTo>
                  <a:cubicBezTo>
                    <a:pt x="309880" y="2383663"/>
                    <a:pt x="116078" y="3418332"/>
                    <a:pt x="242189" y="4430141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70"/>
            <p:cNvSpPr/>
            <p:nvPr/>
          </p:nvSpPr>
          <p:spPr>
            <a:xfrm>
              <a:off x="-90297" y="25400"/>
              <a:ext cx="2698115" cy="4441952"/>
            </a:xfrm>
            <a:custGeom>
              <a:avLst/>
              <a:gdLst/>
              <a:ahLst/>
              <a:cxnLst/>
              <a:rect l="l" t="t" r="r" b="b"/>
              <a:pathLst>
                <a:path w="2698115" h="4441952">
                  <a:moveTo>
                    <a:pt x="128778" y="4441952"/>
                  </a:moveTo>
                  <a:cubicBezTo>
                    <a:pt x="0" y="3407791"/>
                    <a:pt x="197485" y="2347849"/>
                    <a:pt x="677291" y="1508887"/>
                  </a:cubicBezTo>
                  <a:lnTo>
                    <a:pt x="726948" y="1537208"/>
                  </a:lnTo>
                  <a:lnTo>
                    <a:pt x="677291" y="1508887"/>
                  </a:lnTo>
                  <a:cubicBezTo>
                    <a:pt x="1157097" y="669798"/>
                    <a:pt x="1879981" y="121285"/>
                    <a:pt x="2680970" y="0"/>
                  </a:cubicBezTo>
                  <a:lnTo>
                    <a:pt x="2698115" y="113030"/>
                  </a:lnTo>
                  <a:cubicBezTo>
                    <a:pt x="1938909" y="227965"/>
                    <a:pt x="1243076" y="749808"/>
                    <a:pt x="776478" y="1565529"/>
                  </a:cubicBezTo>
                  <a:cubicBezTo>
                    <a:pt x="309880" y="2381250"/>
                    <a:pt x="116078" y="3415919"/>
                    <a:pt x="242189" y="4427728"/>
                  </a:cubicBezTo>
                  <a:close/>
                </a:path>
              </a:pathLst>
            </a:custGeom>
            <a:solidFill>
              <a:srgbClr val="F5F9FC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1" name="TextBox 171"/>
          <p:cNvSpPr txBox="1"/>
          <p:nvPr/>
        </p:nvSpPr>
        <p:spPr>
          <a:xfrm>
            <a:off x="-13503375" y="7365360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Early prediction of bottlenecks and the potential risks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-14825382" y="7365360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-13503375" y="8472476"/>
            <a:ext cx="1267152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discussion points for the Daily Scrum meeting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-14825382" y="8472476"/>
            <a:ext cx="1368473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02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3737760" y="7292298"/>
            <a:ext cx="12671523" cy="256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FFFFFF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Generate Feedback reports with sprint progress sent to stakeholders </a:t>
            </a:r>
          </a:p>
          <a:p>
            <a:pPr algn="l">
              <a:lnSpc>
                <a:spcPts val="5544"/>
              </a:lnSpc>
            </a:pPr>
            <a:endParaRPr lang="en-US" sz="4200">
              <a:solidFill>
                <a:srgbClr val="FFFFFF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76" name="TextBox 176"/>
          <p:cNvSpPr txBox="1"/>
          <p:nvPr/>
        </p:nvSpPr>
        <p:spPr>
          <a:xfrm>
            <a:off x="2415753" y="7292298"/>
            <a:ext cx="1368472" cy="7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200">
                <a:solidFill>
                  <a:srgbClr val="007DFE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01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7341942" y="1388081"/>
            <a:ext cx="1905465" cy="1622023"/>
            <a:chOff x="0" y="0"/>
            <a:chExt cx="2540620" cy="2162698"/>
          </a:xfrm>
        </p:grpSpPr>
        <p:sp>
          <p:nvSpPr>
            <p:cNvPr id="178" name="Freeform 178"/>
            <p:cNvSpPr/>
            <p:nvPr/>
          </p:nvSpPr>
          <p:spPr>
            <a:xfrm>
              <a:off x="0" y="0"/>
              <a:ext cx="2540635" cy="2162810"/>
            </a:xfrm>
            <a:custGeom>
              <a:avLst/>
              <a:gdLst/>
              <a:ahLst/>
              <a:cxnLst/>
              <a:rect l="l" t="t" r="r" b="b"/>
              <a:pathLst>
                <a:path w="2540635" h="2162810">
                  <a:moveTo>
                    <a:pt x="0" y="1081405"/>
                  </a:moveTo>
                  <a:cubicBezTo>
                    <a:pt x="0" y="484124"/>
                    <a:pt x="568706" y="0"/>
                    <a:pt x="1270254" y="0"/>
                  </a:cubicBezTo>
                  <a:cubicBezTo>
                    <a:pt x="1971802" y="0"/>
                    <a:pt x="2540635" y="484124"/>
                    <a:pt x="2540635" y="1081405"/>
                  </a:cubicBezTo>
                  <a:cubicBezTo>
                    <a:pt x="2540635" y="1678686"/>
                    <a:pt x="1971929" y="2162810"/>
                    <a:pt x="1270381" y="2162810"/>
                  </a:cubicBezTo>
                  <a:cubicBezTo>
                    <a:pt x="568833" y="2162810"/>
                    <a:pt x="0" y="1678559"/>
                    <a:pt x="0" y="1081405"/>
                  </a:cubicBezTo>
                  <a:close/>
                </a:path>
              </a:pathLst>
            </a:custGeom>
            <a:solidFill>
              <a:srgbClr val="003B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79"/>
            <p:cNvSpPr txBox="1"/>
            <p:nvPr/>
          </p:nvSpPr>
          <p:spPr>
            <a:xfrm>
              <a:off x="0" y="-9525"/>
              <a:ext cx="2540620" cy="217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Sprint Review</a:t>
              </a:r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6504738" y="4677008"/>
            <a:ext cx="3448737" cy="1335441"/>
            <a:chOff x="0" y="0"/>
            <a:chExt cx="4598317" cy="1780588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4598289" cy="1780667"/>
            </a:xfrm>
            <a:custGeom>
              <a:avLst/>
              <a:gdLst/>
              <a:ahLst/>
              <a:cxnLst/>
              <a:rect l="l" t="t" r="r" b="b"/>
              <a:pathLst>
                <a:path w="4598289" h="1780667">
                  <a:moveTo>
                    <a:pt x="0" y="296799"/>
                  </a:moveTo>
                  <a:cubicBezTo>
                    <a:pt x="0" y="132842"/>
                    <a:pt x="132842" y="0"/>
                    <a:pt x="296799" y="0"/>
                  </a:cubicBezTo>
                  <a:lnTo>
                    <a:pt x="4301490" y="0"/>
                  </a:lnTo>
                  <a:cubicBezTo>
                    <a:pt x="4465447" y="0"/>
                    <a:pt x="4598289" y="132842"/>
                    <a:pt x="4598289" y="296799"/>
                  </a:cubicBezTo>
                  <a:lnTo>
                    <a:pt x="4598289" y="1483868"/>
                  </a:lnTo>
                  <a:cubicBezTo>
                    <a:pt x="4598289" y="1647825"/>
                    <a:pt x="4465447" y="1780667"/>
                    <a:pt x="4301490" y="1780667"/>
                  </a:cubicBezTo>
                  <a:lnTo>
                    <a:pt x="296799" y="1780667"/>
                  </a:lnTo>
                  <a:cubicBezTo>
                    <a:pt x="132842" y="1780540"/>
                    <a:pt x="0" y="1647698"/>
                    <a:pt x="0" y="1483868"/>
                  </a:cubicBezTo>
                  <a:close/>
                </a:path>
              </a:pathLst>
            </a:custGeom>
            <a:solidFill>
              <a:srgbClr val="007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TextBox 182"/>
            <p:cNvSpPr txBox="1"/>
            <p:nvPr/>
          </p:nvSpPr>
          <p:spPr>
            <a:xfrm>
              <a:off x="0" y="-9525"/>
              <a:ext cx="4598317" cy="179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Feedback Report Generation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 rot="5400000">
            <a:off x="7728949" y="3603480"/>
            <a:ext cx="1133470" cy="323399"/>
            <a:chOff x="0" y="0"/>
            <a:chExt cx="1511294" cy="431199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1511300" cy="431165"/>
            </a:xfrm>
            <a:custGeom>
              <a:avLst/>
              <a:gdLst/>
              <a:ahLst/>
              <a:cxnLst/>
              <a:rect l="l" t="t" r="r" b="b"/>
              <a:pathLst>
                <a:path w="1511300" h="431165">
                  <a:moveTo>
                    <a:pt x="0" y="156464"/>
                  </a:moveTo>
                  <a:lnTo>
                    <a:pt x="989203" y="156464"/>
                  </a:lnTo>
                  <a:lnTo>
                    <a:pt x="989203" y="0"/>
                  </a:lnTo>
                  <a:lnTo>
                    <a:pt x="1511300" y="215646"/>
                  </a:lnTo>
                  <a:lnTo>
                    <a:pt x="989203" y="431165"/>
                  </a:lnTo>
                  <a:lnTo>
                    <a:pt x="989203" y="274701"/>
                  </a:lnTo>
                  <a:lnTo>
                    <a:pt x="0" y="274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10192718" y="5240625"/>
            <a:ext cx="2425142" cy="309992"/>
            <a:chOff x="0" y="0"/>
            <a:chExt cx="3233523" cy="413323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3233547" cy="413385"/>
            </a:xfrm>
            <a:custGeom>
              <a:avLst/>
              <a:gdLst/>
              <a:ahLst/>
              <a:cxnLst/>
              <a:rect l="l" t="t" r="r" b="b"/>
              <a:pathLst>
                <a:path w="3233547" h="413385">
                  <a:moveTo>
                    <a:pt x="0" y="149987"/>
                  </a:moveTo>
                  <a:lnTo>
                    <a:pt x="2733040" y="149987"/>
                  </a:lnTo>
                  <a:lnTo>
                    <a:pt x="2733040" y="0"/>
                  </a:lnTo>
                  <a:lnTo>
                    <a:pt x="3233547" y="206629"/>
                  </a:lnTo>
                  <a:lnTo>
                    <a:pt x="2733040" y="413385"/>
                  </a:lnTo>
                  <a:lnTo>
                    <a:pt x="2733040" y="263271"/>
                  </a:lnTo>
                  <a:lnTo>
                    <a:pt x="0" y="263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" name="TextBox 187"/>
          <p:cNvSpPr txBox="1"/>
          <p:nvPr/>
        </p:nvSpPr>
        <p:spPr>
          <a:xfrm>
            <a:off x="9972873" y="4713183"/>
            <a:ext cx="2498102" cy="47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Stakeholders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8680692" y="3155430"/>
            <a:ext cx="1759080" cy="8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Meeting Transcript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6745F50-FC72-DA50-7A81-F6E5FB24AACC}"/>
              </a:ext>
            </a:extLst>
          </p:cNvPr>
          <p:cNvSpPr/>
          <p:nvPr/>
        </p:nvSpPr>
        <p:spPr>
          <a:xfrm>
            <a:off x="533400" y="1212991"/>
            <a:ext cx="1295400" cy="1314537"/>
          </a:xfrm>
          <a:prstGeom prst="ellipse">
            <a:avLst/>
          </a:prstGeom>
          <a:solidFill>
            <a:srgbClr val="007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latin typeface="Product Sans" panose="020B0403030502040203" pitchFamily="34" charset="0"/>
              </a:rPr>
              <a:t>4</a:t>
            </a:r>
            <a:endParaRPr lang="en-US" sz="6000" b="1" dirty="0">
              <a:latin typeface="Product Sans" panose="020B0403030502040203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A201-56C1-0319-3DB9-61897FDE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C355163-C9FE-205E-923C-554D485BAF0E}"/>
              </a:ext>
            </a:extLst>
          </p:cNvPr>
          <p:cNvSpPr txBox="1"/>
          <p:nvPr/>
        </p:nvSpPr>
        <p:spPr>
          <a:xfrm>
            <a:off x="4755433" y="3619500"/>
            <a:ext cx="8777134" cy="177373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ts val="5639"/>
              </a:lnSpc>
            </a:pPr>
            <a:r>
              <a:rPr lang="en-US" sz="4699" b="1" dirty="0">
                <a:solidFill>
                  <a:srgbClr val="002A5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741946294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C3AC4-226E-1F33-A32B-35E487A6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0397E058-B9EE-D2EB-A20F-7E4F476A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473611"/>
            <a:ext cx="13182600" cy="9688316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B52AF31-3113-CFA2-E20B-AB59370822E5}"/>
              </a:ext>
            </a:extLst>
          </p:cNvPr>
          <p:cNvGrpSpPr/>
          <p:nvPr/>
        </p:nvGrpSpPr>
        <p:grpSpPr>
          <a:xfrm>
            <a:off x="-945192" y="0"/>
            <a:ext cx="5535385" cy="1618150"/>
            <a:chOff x="-2631856" y="-904094"/>
            <a:chExt cx="7380515" cy="21575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026DA6-1F9D-8CED-6929-DFF421F5328F}"/>
                </a:ext>
              </a:extLst>
            </p:cNvPr>
            <p:cNvSpPr/>
            <p:nvPr/>
          </p:nvSpPr>
          <p:spPr>
            <a:xfrm>
              <a:off x="0" y="0"/>
              <a:ext cx="4748659" cy="1253439"/>
            </a:xfrm>
            <a:custGeom>
              <a:avLst/>
              <a:gdLst/>
              <a:ahLst/>
              <a:cxnLst/>
              <a:rect l="l" t="t" r="r" b="b"/>
              <a:pathLst>
                <a:path w="4748659" h="1253439">
                  <a:moveTo>
                    <a:pt x="0" y="0"/>
                  </a:moveTo>
                  <a:lnTo>
                    <a:pt x="4748659" y="0"/>
                  </a:lnTo>
                  <a:lnTo>
                    <a:pt x="4748659" y="1253439"/>
                  </a:lnTo>
                  <a:lnTo>
                    <a:pt x="0" y="12534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5E3A16-210B-03B6-3896-69A538011FB4}"/>
                </a:ext>
              </a:extLst>
            </p:cNvPr>
            <p:cNvSpPr txBox="1"/>
            <p:nvPr/>
          </p:nvSpPr>
          <p:spPr>
            <a:xfrm>
              <a:off x="-2631856" y="-904094"/>
              <a:ext cx="7366001" cy="12629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000" b="1" dirty="0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77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7579" y="295488"/>
            <a:ext cx="10515600" cy="1792575"/>
            <a:chOff x="0" y="0"/>
            <a:chExt cx="14020800" cy="2390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20800" cy="2390100"/>
            </a:xfrm>
            <a:custGeom>
              <a:avLst/>
              <a:gdLst/>
              <a:ahLst/>
              <a:cxnLst/>
              <a:rect l="l" t="t" r="r" b="b"/>
              <a:pathLst>
                <a:path w="14020800" h="2390100">
                  <a:moveTo>
                    <a:pt x="0" y="0"/>
                  </a:moveTo>
                  <a:lnTo>
                    <a:pt x="14020800" y="0"/>
                  </a:lnTo>
                  <a:lnTo>
                    <a:pt x="14020800" y="2390100"/>
                  </a:lnTo>
                  <a:lnTo>
                    <a:pt x="0" y="2390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1950"/>
              <a:ext cx="14020800" cy="20281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640"/>
                </a:lnSpc>
              </a:pPr>
              <a:r>
                <a:rPr lang="en-US" sz="8001" b="1">
                  <a:solidFill>
                    <a:srgbClr val="002A54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Conclusion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3055" y="-9544806"/>
            <a:ext cx="14311950" cy="1619067"/>
            <a:chOff x="0" y="0"/>
            <a:chExt cx="19082599" cy="2158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82638" cy="2158746"/>
            </a:xfrm>
            <a:custGeom>
              <a:avLst/>
              <a:gdLst/>
              <a:ahLst/>
              <a:cxnLst/>
              <a:rect l="l" t="t" r="r" b="b"/>
              <a:pathLst>
                <a:path w="19082638" h="2158746">
                  <a:moveTo>
                    <a:pt x="17627346" y="0"/>
                  </a:moveTo>
                  <a:lnTo>
                    <a:pt x="0" y="0"/>
                  </a:lnTo>
                  <a:lnTo>
                    <a:pt x="0" y="2158746"/>
                  </a:lnTo>
                  <a:lnTo>
                    <a:pt x="19082638" y="2158746"/>
                  </a:lnTo>
                  <a:lnTo>
                    <a:pt x="19082638" y="1174877"/>
                  </a:lnTo>
                  <a:cubicBezTo>
                    <a:pt x="19082638" y="528701"/>
                    <a:pt x="18427700" y="0"/>
                    <a:pt x="17627346" y="0"/>
                  </a:cubicBez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63055" y="-6912431"/>
            <a:ext cx="14311950" cy="3898984"/>
            <a:chOff x="0" y="0"/>
            <a:chExt cx="19082599" cy="51986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82513" cy="5198745"/>
            </a:xfrm>
            <a:custGeom>
              <a:avLst/>
              <a:gdLst/>
              <a:ahLst/>
              <a:cxnLst/>
              <a:rect l="l" t="t" r="r" b="b"/>
              <a:pathLst>
                <a:path w="19082513" h="5198745">
                  <a:moveTo>
                    <a:pt x="0" y="0"/>
                  </a:moveTo>
                  <a:lnTo>
                    <a:pt x="9541256" y="0"/>
                  </a:lnTo>
                  <a:lnTo>
                    <a:pt x="19082513" y="0"/>
                  </a:lnTo>
                  <a:lnTo>
                    <a:pt x="19082513" y="4023868"/>
                  </a:lnTo>
                  <a:cubicBezTo>
                    <a:pt x="19082513" y="4670044"/>
                    <a:pt x="18101183" y="5198745"/>
                    <a:pt x="16901669" y="5198745"/>
                  </a:cubicBezTo>
                  <a:lnTo>
                    <a:pt x="9541256" y="5198745"/>
                  </a:lnTo>
                  <a:lnTo>
                    <a:pt x="0" y="5198745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9404" y="-10480998"/>
            <a:ext cx="14311950" cy="3568548"/>
            <a:chOff x="0" y="0"/>
            <a:chExt cx="19082599" cy="47580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082638" cy="4758055"/>
            </a:xfrm>
            <a:custGeom>
              <a:avLst/>
              <a:gdLst/>
              <a:ahLst/>
              <a:cxnLst/>
              <a:rect l="l" t="t" r="r" b="b"/>
              <a:pathLst>
                <a:path w="19082638" h="4758055">
                  <a:moveTo>
                    <a:pt x="7822184" y="2349627"/>
                  </a:moveTo>
                  <a:cubicBezTo>
                    <a:pt x="7021703" y="2349627"/>
                    <a:pt x="6366891" y="1820926"/>
                    <a:pt x="6366891" y="1174750"/>
                  </a:cubicBezTo>
                  <a:cubicBezTo>
                    <a:pt x="6366891" y="528574"/>
                    <a:pt x="5712079" y="0"/>
                    <a:pt x="4911598" y="0"/>
                  </a:cubicBezTo>
                  <a:lnTo>
                    <a:pt x="1455293" y="0"/>
                  </a:lnTo>
                  <a:cubicBezTo>
                    <a:pt x="654939" y="0"/>
                    <a:pt x="0" y="528701"/>
                    <a:pt x="0" y="1174877"/>
                  </a:cubicBezTo>
                  <a:lnTo>
                    <a:pt x="0" y="4758055"/>
                  </a:lnTo>
                  <a:lnTo>
                    <a:pt x="19082638" y="4758055"/>
                  </a:lnTo>
                  <a:lnTo>
                    <a:pt x="19082638" y="2349627"/>
                  </a:lnTo>
                  <a:lnTo>
                    <a:pt x="7822184" y="2349627"/>
                  </a:lnTo>
                  <a:close/>
                </a:path>
              </a:pathLst>
            </a:custGeom>
            <a:solidFill>
              <a:srgbClr val="C1E5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6443" y="-8640716"/>
            <a:ext cx="9854911" cy="1492812"/>
            <a:chOff x="0" y="0"/>
            <a:chExt cx="13139881" cy="19904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39880" cy="1990416"/>
            </a:xfrm>
            <a:custGeom>
              <a:avLst/>
              <a:gdLst/>
              <a:ahLst/>
              <a:cxnLst/>
              <a:rect l="l" t="t" r="r" b="b"/>
              <a:pathLst>
                <a:path w="13139880" h="1990416">
                  <a:moveTo>
                    <a:pt x="0" y="0"/>
                  </a:moveTo>
                  <a:lnTo>
                    <a:pt x="13139880" y="0"/>
                  </a:lnTo>
                  <a:lnTo>
                    <a:pt x="13139880" y="1990416"/>
                  </a:lnTo>
                  <a:lnTo>
                    <a:pt x="0" y="1990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3139881" cy="199041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0560"/>
                </a:lnSpc>
              </a:pPr>
              <a:r>
                <a:rPr lang="en-US" sz="8800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1-Enhanced TF-IDF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02532" y="-6687358"/>
            <a:ext cx="8608501" cy="507831"/>
            <a:chOff x="0" y="0"/>
            <a:chExt cx="11478002" cy="6771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78006" cy="677164"/>
            </a:xfrm>
            <a:custGeom>
              <a:avLst/>
              <a:gdLst/>
              <a:ahLst/>
              <a:cxnLst/>
              <a:rect l="l" t="t" r="r" b="b"/>
              <a:pathLst>
                <a:path w="11478006" h="677164">
                  <a:moveTo>
                    <a:pt x="0" y="0"/>
                  </a:moveTo>
                  <a:lnTo>
                    <a:pt x="11478006" y="0"/>
                  </a:lnTo>
                  <a:lnTo>
                    <a:pt x="11478006" y="677164"/>
                  </a:lnTo>
                  <a:lnTo>
                    <a:pt x="0" y="677164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1478002" cy="67710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just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sp>
        <p:nvSpPr>
          <p:cNvPr id="17" name="Freeform 17" descr="Badge 1 with solid fill"/>
          <p:cNvSpPr/>
          <p:nvPr/>
        </p:nvSpPr>
        <p:spPr>
          <a:xfrm>
            <a:off x="2496143" y="-9815139"/>
            <a:ext cx="2770783" cy="2236830"/>
          </a:xfrm>
          <a:custGeom>
            <a:avLst/>
            <a:gdLst/>
            <a:ahLst/>
            <a:cxnLst/>
            <a:rect l="l" t="t" r="r" b="b"/>
            <a:pathLst>
              <a:path w="2770783" h="2236830">
                <a:moveTo>
                  <a:pt x="0" y="0"/>
                </a:moveTo>
                <a:lnTo>
                  <a:pt x="2770783" y="0"/>
                </a:lnTo>
                <a:lnTo>
                  <a:pt x="2770783" y="2236830"/>
                </a:lnTo>
                <a:lnTo>
                  <a:pt x="0" y="223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935" b="-119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2496142" y="-6250055"/>
            <a:ext cx="2141059" cy="2141059"/>
            <a:chOff x="0" y="0"/>
            <a:chExt cx="2854745" cy="28547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54706" cy="2854706"/>
            </a:xfrm>
            <a:custGeom>
              <a:avLst/>
              <a:gdLst/>
              <a:ahLst/>
              <a:cxnLst/>
              <a:rect l="l" t="t" r="r" b="b"/>
              <a:pathLst>
                <a:path w="2854706" h="2854706">
                  <a:moveTo>
                    <a:pt x="0" y="0"/>
                  </a:moveTo>
                  <a:lnTo>
                    <a:pt x="2854706" y="0"/>
                  </a:lnTo>
                  <a:lnTo>
                    <a:pt x="2854706" y="2854706"/>
                  </a:lnTo>
                  <a:lnTo>
                    <a:pt x="0" y="285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22999627" y="2855730"/>
            <a:ext cx="14337496" cy="1639690"/>
          </a:xfrm>
          <a:custGeom>
            <a:avLst/>
            <a:gdLst/>
            <a:ahLst/>
            <a:cxnLst/>
            <a:rect l="l" t="t" r="r" b="b"/>
            <a:pathLst>
              <a:path w="14337496" h="1639690">
                <a:moveTo>
                  <a:pt x="0" y="0"/>
                </a:moveTo>
                <a:lnTo>
                  <a:pt x="14337496" y="0"/>
                </a:lnTo>
                <a:lnTo>
                  <a:pt x="14337496" y="1639689"/>
                </a:lnTo>
                <a:lnTo>
                  <a:pt x="0" y="163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2999627" y="5488103"/>
            <a:ext cx="14337496" cy="3919606"/>
          </a:xfrm>
          <a:custGeom>
            <a:avLst/>
            <a:gdLst/>
            <a:ahLst/>
            <a:cxnLst/>
            <a:rect l="l" t="t" r="r" b="b"/>
            <a:pathLst>
              <a:path w="14337496" h="3919606">
                <a:moveTo>
                  <a:pt x="0" y="0"/>
                </a:moveTo>
                <a:lnTo>
                  <a:pt x="14337496" y="0"/>
                </a:lnTo>
                <a:lnTo>
                  <a:pt x="14337496" y="3919607"/>
                </a:lnTo>
                <a:lnTo>
                  <a:pt x="0" y="3919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23012400" y="1929849"/>
            <a:ext cx="14311950" cy="3568548"/>
            <a:chOff x="0" y="0"/>
            <a:chExt cx="19082600" cy="47580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082638" cy="4758055"/>
            </a:xfrm>
            <a:custGeom>
              <a:avLst/>
              <a:gdLst/>
              <a:ahLst/>
              <a:cxnLst/>
              <a:rect l="l" t="t" r="r" b="b"/>
              <a:pathLst>
                <a:path w="19082638" h="4758055">
                  <a:moveTo>
                    <a:pt x="7822184" y="2349627"/>
                  </a:moveTo>
                  <a:cubicBezTo>
                    <a:pt x="7021703" y="2349627"/>
                    <a:pt x="6366891" y="1820926"/>
                    <a:pt x="6366891" y="1174750"/>
                  </a:cubicBezTo>
                  <a:cubicBezTo>
                    <a:pt x="6366891" y="528574"/>
                    <a:pt x="5712079" y="0"/>
                    <a:pt x="4911598" y="0"/>
                  </a:cubicBezTo>
                  <a:lnTo>
                    <a:pt x="1455293" y="0"/>
                  </a:lnTo>
                  <a:cubicBezTo>
                    <a:pt x="654939" y="0"/>
                    <a:pt x="0" y="528701"/>
                    <a:pt x="0" y="1174877"/>
                  </a:cubicBezTo>
                  <a:lnTo>
                    <a:pt x="0" y="4758055"/>
                  </a:lnTo>
                  <a:lnTo>
                    <a:pt x="19082638" y="4758055"/>
                  </a:lnTo>
                  <a:lnTo>
                    <a:pt x="19082638" y="2349627"/>
                  </a:lnTo>
                  <a:lnTo>
                    <a:pt x="7822184" y="2349627"/>
                  </a:lnTo>
                  <a:close/>
                </a:path>
              </a:pathLst>
            </a:custGeom>
            <a:solidFill>
              <a:srgbClr val="C1E5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 descr="Badge with solid fill"/>
          <p:cNvSpPr/>
          <p:nvPr/>
        </p:nvSpPr>
        <p:spPr>
          <a:xfrm>
            <a:off x="23854943" y="2595708"/>
            <a:ext cx="2770783" cy="2236830"/>
          </a:xfrm>
          <a:custGeom>
            <a:avLst/>
            <a:gdLst/>
            <a:ahLst/>
            <a:cxnLst/>
            <a:rect l="l" t="t" r="r" b="b"/>
            <a:pathLst>
              <a:path w="2770783" h="2236830">
                <a:moveTo>
                  <a:pt x="0" y="0"/>
                </a:moveTo>
                <a:lnTo>
                  <a:pt x="2770783" y="0"/>
                </a:lnTo>
                <a:lnTo>
                  <a:pt x="2770783" y="2236830"/>
                </a:lnTo>
                <a:lnTo>
                  <a:pt x="0" y="223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1935" b="-119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8244915" y="5631428"/>
            <a:ext cx="8608502" cy="3155383"/>
            <a:chOff x="0" y="0"/>
            <a:chExt cx="11478002" cy="42071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78006" cy="4207129"/>
            </a:xfrm>
            <a:custGeom>
              <a:avLst/>
              <a:gdLst/>
              <a:ahLst/>
              <a:cxnLst/>
              <a:rect l="l" t="t" r="r" b="b"/>
              <a:pathLst>
                <a:path w="11478006" h="4207129">
                  <a:moveTo>
                    <a:pt x="0" y="0"/>
                  </a:moveTo>
                  <a:lnTo>
                    <a:pt x="11478006" y="0"/>
                  </a:lnTo>
                  <a:lnTo>
                    <a:pt x="11478006" y="4207129"/>
                  </a:lnTo>
                  <a:lnTo>
                    <a:pt x="0" y="4207129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1478002" cy="420717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just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Our TextRank model is a graph-based algorithm that identifies the most central sentences in a meeting. It models the transcript as a network and uses a PageRank-style method to rank and extract the most influential statements. This approach creates a topically coherent summary by focusing on the core themes of the conversation.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469439" y="3777775"/>
            <a:ext cx="9854911" cy="1492815"/>
            <a:chOff x="0" y="0"/>
            <a:chExt cx="13139881" cy="19904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139882" cy="1990420"/>
            </a:xfrm>
            <a:custGeom>
              <a:avLst/>
              <a:gdLst/>
              <a:ahLst/>
              <a:cxnLst/>
              <a:rect l="l" t="t" r="r" b="b"/>
              <a:pathLst>
                <a:path w="13139882" h="1990420">
                  <a:moveTo>
                    <a:pt x="0" y="0"/>
                  </a:moveTo>
                  <a:lnTo>
                    <a:pt x="13139882" y="0"/>
                  </a:lnTo>
                  <a:lnTo>
                    <a:pt x="13139882" y="1990420"/>
                  </a:lnTo>
                  <a:lnTo>
                    <a:pt x="0" y="19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3139881" cy="19904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0560"/>
                </a:lnSpc>
              </a:pPr>
              <a:r>
                <a:rPr lang="en-US" sz="8800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Text Rank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3649771" y="5768730"/>
            <a:ext cx="3275601" cy="2848427"/>
            <a:chOff x="0" y="0"/>
            <a:chExt cx="4367468" cy="37979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367530" cy="3797935"/>
            </a:xfrm>
            <a:custGeom>
              <a:avLst/>
              <a:gdLst/>
              <a:ahLst/>
              <a:cxnLst/>
              <a:rect l="l" t="t" r="r" b="b"/>
              <a:pathLst>
                <a:path w="4367530" h="3797935">
                  <a:moveTo>
                    <a:pt x="0" y="0"/>
                  </a:moveTo>
                  <a:lnTo>
                    <a:pt x="4367530" y="0"/>
                  </a:lnTo>
                  <a:lnTo>
                    <a:pt x="4367530" y="3797935"/>
                  </a:lnTo>
                  <a:lnTo>
                    <a:pt x="0" y="3797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7498" r="1" b="-74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186310" y="11555781"/>
            <a:ext cx="14337496" cy="1639690"/>
          </a:xfrm>
          <a:custGeom>
            <a:avLst/>
            <a:gdLst/>
            <a:ahLst/>
            <a:cxnLst/>
            <a:rect l="l" t="t" r="r" b="b"/>
            <a:pathLst>
              <a:path w="14337496" h="1639690">
                <a:moveTo>
                  <a:pt x="0" y="0"/>
                </a:moveTo>
                <a:lnTo>
                  <a:pt x="14337497" y="0"/>
                </a:lnTo>
                <a:lnTo>
                  <a:pt x="14337497" y="1639689"/>
                </a:lnTo>
                <a:lnTo>
                  <a:pt x="0" y="163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186310" y="14188154"/>
            <a:ext cx="14337496" cy="3919606"/>
          </a:xfrm>
          <a:custGeom>
            <a:avLst/>
            <a:gdLst/>
            <a:ahLst/>
            <a:cxnLst/>
            <a:rect l="l" t="t" r="r" b="b"/>
            <a:pathLst>
              <a:path w="14337496" h="3919606">
                <a:moveTo>
                  <a:pt x="0" y="0"/>
                </a:moveTo>
                <a:lnTo>
                  <a:pt x="14337497" y="0"/>
                </a:lnTo>
                <a:lnTo>
                  <a:pt x="14337497" y="3919607"/>
                </a:lnTo>
                <a:lnTo>
                  <a:pt x="0" y="3919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1199083" y="10629900"/>
            <a:ext cx="14311950" cy="3568548"/>
            <a:chOff x="0" y="0"/>
            <a:chExt cx="19082600" cy="475806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082638" cy="4758055"/>
            </a:xfrm>
            <a:custGeom>
              <a:avLst/>
              <a:gdLst/>
              <a:ahLst/>
              <a:cxnLst/>
              <a:rect l="l" t="t" r="r" b="b"/>
              <a:pathLst>
                <a:path w="19082638" h="4758055">
                  <a:moveTo>
                    <a:pt x="7822184" y="2349627"/>
                  </a:moveTo>
                  <a:cubicBezTo>
                    <a:pt x="7021703" y="2349627"/>
                    <a:pt x="6366891" y="1820926"/>
                    <a:pt x="6366891" y="1174750"/>
                  </a:cubicBezTo>
                  <a:cubicBezTo>
                    <a:pt x="6366891" y="528574"/>
                    <a:pt x="5712079" y="0"/>
                    <a:pt x="4911598" y="0"/>
                  </a:cubicBezTo>
                  <a:lnTo>
                    <a:pt x="1455293" y="0"/>
                  </a:lnTo>
                  <a:cubicBezTo>
                    <a:pt x="654939" y="0"/>
                    <a:pt x="0" y="528701"/>
                    <a:pt x="0" y="1174877"/>
                  </a:cubicBezTo>
                  <a:lnTo>
                    <a:pt x="0" y="4758055"/>
                  </a:lnTo>
                  <a:lnTo>
                    <a:pt x="19082638" y="4758055"/>
                  </a:lnTo>
                  <a:lnTo>
                    <a:pt x="19082638" y="2349627"/>
                  </a:lnTo>
                  <a:lnTo>
                    <a:pt x="7822184" y="2349627"/>
                  </a:lnTo>
                  <a:close/>
                </a:path>
              </a:pathLst>
            </a:custGeom>
            <a:solidFill>
              <a:srgbClr val="C1E5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431598" y="14331479"/>
            <a:ext cx="8608502" cy="2724398"/>
            <a:chOff x="0" y="0"/>
            <a:chExt cx="11478002" cy="36325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478006" cy="3632581"/>
            </a:xfrm>
            <a:custGeom>
              <a:avLst/>
              <a:gdLst/>
              <a:ahLst/>
              <a:cxnLst/>
              <a:rect l="l" t="t" r="r" b="b"/>
              <a:pathLst>
                <a:path w="11478006" h="3632581">
                  <a:moveTo>
                    <a:pt x="0" y="0"/>
                  </a:moveTo>
                  <a:lnTo>
                    <a:pt x="11478006" y="0"/>
                  </a:lnTo>
                  <a:lnTo>
                    <a:pt x="11478006" y="3632581"/>
                  </a:lnTo>
                  <a:lnTo>
                    <a:pt x="0" y="3632581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11478002" cy="363253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just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Our final abstractive model fine-tunes the powerful BART transformer, specializing it for dialogue by training on the </a:t>
              </a:r>
              <a:r>
                <a:rPr lang="en-US" sz="2800" i="1">
                  <a:solidFill>
                    <a:srgbClr val="FFFFFF"/>
                  </a:solidFill>
                  <a:latin typeface="Aptos Italics"/>
                  <a:ea typeface="Aptos Italics"/>
                  <a:cs typeface="Aptos Italics"/>
                  <a:sym typeface="Aptos Italics"/>
                </a:rPr>
                <a:t>samsum </a:t>
              </a:r>
              <a:r>
                <a:rPr lang="en-US" sz="28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dataset. This state-of-the-art approach successfully generates the fluent, coherent, and factually accurate summaries that our initial custom model struggled with.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656123" y="12477826"/>
            <a:ext cx="9854911" cy="1492815"/>
            <a:chOff x="0" y="0"/>
            <a:chExt cx="13139881" cy="199042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139882" cy="1990420"/>
            </a:xfrm>
            <a:custGeom>
              <a:avLst/>
              <a:gdLst/>
              <a:ahLst/>
              <a:cxnLst/>
              <a:rect l="l" t="t" r="r" b="b"/>
              <a:pathLst>
                <a:path w="13139882" h="1990420">
                  <a:moveTo>
                    <a:pt x="0" y="0"/>
                  </a:moveTo>
                  <a:lnTo>
                    <a:pt x="13139882" y="0"/>
                  </a:lnTo>
                  <a:lnTo>
                    <a:pt x="13139882" y="1990420"/>
                  </a:lnTo>
                  <a:lnTo>
                    <a:pt x="0" y="19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13139881" cy="19904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0560"/>
                </a:lnSpc>
              </a:pPr>
              <a:r>
                <a:rPr lang="en-US" sz="8800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Fine-tune</a:t>
              </a:r>
            </a:p>
          </p:txBody>
        </p:sp>
      </p:grpSp>
      <p:sp>
        <p:nvSpPr>
          <p:cNvPr id="43" name="Freeform 43" descr="Badge 4 with solid fill"/>
          <p:cNvSpPr/>
          <p:nvPr/>
        </p:nvSpPr>
        <p:spPr>
          <a:xfrm>
            <a:off x="2045822" y="11150995"/>
            <a:ext cx="2766587" cy="2222606"/>
          </a:xfrm>
          <a:custGeom>
            <a:avLst/>
            <a:gdLst/>
            <a:ahLst/>
            <a:cxnLst/>
            <a:rect l="l" t="t" r="r" b="b"/>
            <a:pathLst>
              <a:path w="2766587" h="2222606">
                <a:moveTo>
                  <a:pt x="0" y="0"/>
                </a:moveTo>
                <a:lnTo>
                  <a:pt x="2766588" y="0"/>
                </a:lnTo>
                <a:lnTo>
                  <a:pt x="2766588" y="2222606"/>
                </a:lnTo>
                <a:lnTo>
                  <a:pt x="0" y="2222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2237" b="-122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44"/>
          <p:cNvGrpSpPr/>
          <p:nvPr/>
        </p:nvGrpSpPr>
        <p:grpSpPr>
          <a:xfrm>
            <a:off x="2045822" y="14575198"/>
            <a:ext cx="2766587" cy="2780945"/>
            <a:chOff x="0" y="0"/>
            <a:chExt cx="3688783" cy="370792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88842" cy="3707892"/>
            </a:xfrm>
            <a:custGeom>
              <a:avLst/>
              <a:gdLst/>
              <a:ahLst/>
              <a:cxnLst/>
              <a:rect l="l" t="t" r="r" b="b"/>
              <a:pathLst>
                <a:path w="3688842" h="3707892">
                  <a:moveTo>
                    <a:pt x="0" y="0"/>
                  </a:moveTo>
                  <a:lnTo>
                    <a:pt x="3688842" y="0"/>
                  </a:lnTo>
                  <a:lnTo>
                    <a:pt x="3688842" y="3707892"/>
                  </a:lnTo>
                  <a:lnTo>
                    <a:pt x="0" y="370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59" r="-2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Freeform 46"/>
          <p:cNvSpPr/>
          <p:nvPr/>
        </p:nvSpPr>
        <p:spPr>
          <a:xfrm>
            <a:off x="-17616370" y="3344628"/>
            <a:ext cx="14337496" cy="1639690"/>
          </a:xfrm>
          <a:custGeom>
            <a:avLst/>
            <a:gdLst/>
            <a:ahLst/>
            <a:cxnLst/>
            <a:rect l="l" t="t" r="r" b="b"/>
            <a:pathLst>
              <a:path w="14337496" h="1639690">
                <a:moveTo>
                  <a:pt x="0" y="0"/>
                </a:moveTo>
                <a:lnTo>
                  <a:pt x="14337497" y="0"/>
                </a:lnTo>
                <a:lnTo>
                  <a:pt x="14337497" y="1639689"/>
                </a:lnTo>
                <a:lnTo>
                  <a:pt x="0" y="16396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-17616370" y="5977001"/>
            <a:ext cx="14337496" cy="3919606"/>
          </a:xfrm>
          <a:custGeom>
            <a:avLst/>
            <a:gdLst/>
            <a:ahLst/>
            <a:cxnLst/>
            <a:rect l="l" t="t" r="r" b="b"/>
            <a:pathLst>
              <a:path w="14337496" h="3919606">
                <a:moveTo>
                  <a:pt x="0" y="0"/>
                </a:moveTo>
                <a:lnTo>
                  <a:pt x="14337497" y="0"/>
                </a:lnTo>
                <a:lnTo>
                  <a:pt x="14337497" y="3919607"/>
                </a:lnTo>
                <a:lnTo>
                  <a:pt x="0" y="3919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-17603597" y="2418747"/>
            <a:ext cx="14311950" cy="3568548"/>
            <a:chOff x="0" y="0"/>
            <a:chExt cx="19082600" cy="475806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082638" cy="4758055"/>
            </a:xfrm>
            <a:custGeom>
              <a:avLst/>
              <a:gdLst/>
              <a:ahLst/>
              <a:cxnLst/>
              <a:rect l="l" t="t" r="r" b="b"/>
              <a:pathLst>
                <a:path w="19082638" h="4758055">
                  <a:moveTo>
                    <a:pt x="7822184" y="2349627"/>
                  </a:moveTo>
                  <a:cubicBezTo>
                    <a:pt x="7021703" y="2349627"/>
                    <a:pt x="6366891" y="1820926"/>
                    <a:pt x="6366891" y="1174750"/>
                  </a:cubicBezTo>
                  <a:cubicBezTo>
                    <a:pt x="6366891" y="528574"/>
                    <a:pt x="5712079" y="0"/>
                    <a:pt x="4911598" y="0"/>
                  </a:cubicBezTo>
                  <a:lnTo>
                    <a:pt x="1455293" y="0"/>
                  </a:lnTo>
                  <a:cubicBezTo>
                    <a:pt x="654939" y="0"/>
                    <a:pt x="0" y="528701"/>
                    <a:pt x="0" y="1174877"/>
                  </a:cubicBezTo>
                  <a:lnTo>
                    <a:pt x="0" y="4758055"/>
                  </a:lnTo>
                  <a:lnTo>
                    <a:pt x="19082638" y="4758055"/>
                  </a:lnTo>
                  <a:lnTo>
                    <a:pt x="19082638" y="2349627"/>
                  </a:lnTo>
                  <a:lnTo>
                    <a:pt x="7822184" y="2349627"/>
                  </a:lnTo>
                  <a:close/>
                </a:path>
              </a:pathLst>
            </a:custGeom>
            <a:solidFill>
              <a:srgbClr val="C1E5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-12371082" y="6120326"/>
            <a:ext cx="8608502" cy="2724398"/>
            <a:chOff x="0" y="0"/>
            <a:chExt cx="11478002" cy="363253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478006" cy="3632581"/>
            </a:xfrm>
            <a:custGeom>
              <a:avLst/>
              <a:gdLst/>
              <a:ahLst/>
              <a:cxnLst/>
              <a:rect l="l" t="t" r="r" b="b"/>
              <a:pathLst>
                <a:path w="11478006" h="3632581">
                  <a:moveTo>
                    <a:pt x="0" y="0"/>
                  </a:moveTo>
                  <a:lnTo>
                    <a:pt x="11478006" y="0"/>
                  </a:lnTo>
                  <a:lnTo>
                    <a:pt x="11478006" y="3632581"/>
                  </a:lnTo>
                  <a:lnTo>
                    <a:pt x="0" y="3632581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11478002" cy="363253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just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Aptos"/>
                  <a:ea typeface="Aptos"/>
                  <a:cs typeface="Aptos"/>
                  <a:sym typeface="Aptos"/>
                </a:rPr>
                <a:t>Our initial abstractive model was a custom-built LSTM with an attention mechanism. It served as an important proof-of-concept but struggled to produce fluent summaries from long transcripts. This foundational work highlighted the need for a more powerful, pre-trained transformer architecture.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-13146557" y="4266673"/>
            <a:ext cx="9854911" cy="1492815"/>
            <a:chOff x="0" y="0"/>
            <a:chExt cx="13139881" cy="199042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3139882" cy="1990420"/>
            </a:xfrm>
            <a:custGeom>
              <a:avLst/>
              <a:gdLst/>
              <a:ahLst/>
              <a:cxnLst/>
              <a:rect l="l" t="t" r="r" b="b"/>
              <a:pathLst>
                <a:path w="13139882" h="1990420">
                  <a:moveTo>
                    <a:pt x="0" y="0"/>
                  </a:moveTo>
                  <a:lnTo>
                    <a:pt x="13139882" y="0"/>
                  </a:lnTo>
                  <a:lnTo>
                    <a:pt x="13139882" y="1990420"/>
                  </a:lnTo>
                  <a:lnTo>
                    <a:pt x="0" y="1990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13139881" cy="19904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10560"/>
                </a:lnSpc>
              </a:pPr>
              <a:r>
                <a:rPr lang="en-US" sz="8800" b="1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Custom LSTM</a:t>
              </a:r>
            </a:p>
          </p:txBody>
        </p:sp>
      </p:grpSp>
      <p:sp>
        <p:nvSpPr>
          <p:cNvPr id="56" name="Freeform 56" descr="Badge 3 with solid fill"/>
          <p:cNvSpPr/>
          <p:nvPr/>
        </p:nvSpPr>
        <p:spPr>
          <a:xfrm>
            <a:off x="-16756858" y="3084606"/>
            <a:ext cx="2766587" cy="2236829"/>
          </a:xfrm>
          <a:custGeom>
            <a:avLst/>
            <a:gdLst/>
            <a:ahLst/>
            <a:cxnLst/>
            <a:rect l="l" t="t" r="r" b="b"/>
            <a:pathLst>
              <a:path w="2766587" h="2236829">
                <a:moveTo>
                  <a:pt x="0" y="0"/>
                </a:moveTo>
                <a:lnTo>
                  <a:pt x="2766586" y="0"/>
                </a:lnTo>
                <a:lnTo>
                  <a:pt x="2766586" y="2236829"/>
                </a:lnTo>
                <a:lnTo>
                  <a:pt x="0" y="223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1841" b="-118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7" name="Group 57"/>
          <p:cNvGrpSpPr/>
          <p:nvPr/>
        </p:nvGrpSpPr>
        <p:grpSpPr>
          <a:xfrm>
            <a:off x="-16756859" y="6257627"/>
            <a:ext cx="2141059" cy="2780944"/>
            <a:chOff x="0" y="0"/>
            <a:chExt cx="2854745" cy="370792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854706" cy="3707892"/>
            </a:xfrm>
            <a:custGeom>
              <a:avLst/>
              <a:gdLst/>
              <a:ahLst/>
              <a:cxnLst/>
              <a:rect l="l" t="t" r="r" b="b"/>
              <a:pathLst>
                <a:path w="2854706" h="3707892">
                  <a:moveTo>
                    <a:pt x="0" y="0"/>
                  </a:moveTo>
                  <a:lnTo>
                    <a:pt x="2854706" y="0"/>
                  </a:lnTo>
                  <a:lnTo>
                    <a:pt x="2854706" y="3707892"/>
                  </a:lnTo>
                  <a:lnTo>
                    <a:pt x="0" y="370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14943" r="-149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740844" y="2650953"/>
            <a:ext cx="14142720" cy="680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200" lvl="1" indent="-398100" algn="l">
              <a:lnSpc>
                <a:spcPts val="527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Successfully Automated Scrum: </a:t>
            </a:r>
            <a:r>
              <a:rPr lang="en-US" sz="43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Delivered an AI platform that automates user stories, estimation, task assignment, and meeting summaries.</a:t>
            </a:r>
          </a:p>
          <a:p>
            <a:pPr marL="796200" lvl="1" indent="-398100" algn="l">
              <a:lnSpc>
                <a:spcPts val="527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Key Innovations: </a:t>
            </a:r>
            <a:r>
              <a:rPr lang="en-US" sz="43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Implemented adaptive models for estimation and task assignment, and a dual approach (extractive &amp; abstractive) for summarization.</a:t>
            </a:r>
          </a:p>
          <a:p>
            <a:pPr marL="796200" lvl="1" indent="-398100" algn="l">
              <a:lnSpc>
                <a:spcPts val="527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Human Oversight is Crucial:</a:t>
            </a:r>
            <a:r>
              <a:rPr lang="en-US" sz="43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The system's effectiveness relies on quality data, and AI-driven recommendations still require human judgment for final approval.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15511034" y="475636"/>
            <a:ext cx="1943111" cy="1943110"/>
            <a:chOff x="0" y="0"/>
            <a:chExt cx="2590814" cy="259081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0"/>
                  </a:moveTo>
                  <a:lnTo>
                    <a:pt x="2590800" y="0"/>
                  </a:lnTo>
                  <a:lnTo>
                    <a:pt x="25908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66A474-F6C6-9C3B-3E7A-BAAD6B129528}"/>
              </a:ext>
            </a:extLst>
          </p:cNvPr>
          <p:cNvSpPr txBox="1"/>
          <p:nvPr/>
        </p:nvSpPr>
        <p:spPr>
          <a:xfrm>
            <a:off x="2438400" y="4381500"/>
            <a:ext cx="685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007DFE"/>
                </a:solidFill>
                <a:latin typeface="Product Sans" panose="020B0403030502040203" pitchFamily="34" charset="0"/>
              </a:rPr>
              <a:t>Demo Time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48C0D-2F25-1D14-FF18-9B929A063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8A3496F-D829-EA49-67D2-78942707808F}"/>
              </a:ext>
            </a:extLst>
          </p:cNvPr>
          <p:cNvSpPr txBox="1"/>
          <p:nvPr/>
        </p:nvSpPr>
        <p:spPr>
          <a:xfrm>
            <a:off x="-5578147" y="6522787"/>
            <a:ext cx="5760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4A4A4A"/>
                </a:solidFill>
                <a:latin typeface="Josefin Sans" pitchFamily="2" charset="0"/>
              </a:rPr>
              <a:t>Stakeholder requirements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04EF56-2314-FE9E-4596-F59F38646C83}"/>
              </a:ext>
            </a:extLst>
          </p:cNvPr>
          <p:cNvSpPr/>
          <p:nvPr/>
        </p:nvSpPr>
        <p:spPr>
          <a:xfrm>
            <a:off x="7936340" y="5641497"/>
            <a:ext cx="2517936" cy="2517936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Planning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DA8C1AA7-8812-60CD-222D-C6EB94422C31}"/>
              </a:ext>
            </a:extLst>
          </p:cNvPr>
          <p:cNvSpPr/>
          <p:nvPr/>
        </p:nvSpPr>
        <p:spPr>
          <a:xfrm flipH="1">
            <a:off x="17106048" y="3478955"/>
            <a:ext cx="5117709" cy="3329091"/>
          </a:xfrm>
          <a:prstGeom prst="uturnArrow">
            <a:avLst>
              <a:gd name="adj1" fmla="val 4394"/>
              <a:gd name="adj2" fmla="val 6068"/>
              <a:gd name="adj3" fmla="val 14242"/>
              <a:gd name="adj4" fmla="val 72868"/>
              <a:gd name="adj5" fmla="val 100000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1ADAE7-6453-915A-A981-685C74C9B267}"/>
              </a:ext>
            </a:extLst>
          </p:cNvPr>
          <p:cNvSpPr/>
          <p:nvPr/>
        </p:nvSpPr>
        <p:spPr>
          <a:xfrm>
            <a:off x="5266043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9D67FBD-0778-0AD4-20FE-48AC49F6E8FC}"/>
              </a:ext>
            </a:extLst>
          </p:cNvPr>
          <p:cNvSpPr/>
          <p:nvPr/>
        </p:nvSpPr>
        <p:spPr>
          <a:xfrm>
            <a:off x="291493" y="6720352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67D327-39D3-1DF0-7AA1-9CA7B9887429}"/>
              </a:ext>
            </a:extLst>
          </p:cNvPr>
          <p:cNvSpPr/>
          <p:nvPr/>
        </p:nvSpPr>
        <p:spPr>
          <a:xfrm>
            <a:off x="15751309" y="6688439"/>
            <a:ext cx="7827191" cy="3683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942CE5-976D-3018-4A6B-BDDBE01C5F08}"/>
              </a:ext>
            </a:extLst>
          </p:cNvPr>
          <p:cNvSpPr/>
          <p:nvPr/>
        </p:nvSpPr>
        <p:spPr>
          <a:xfrm>
            <a:off x="10919378" y="6720349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2A73C-1163-CE40-23F2-98EEAEB0F0A4}"/>
              </a:ext>
            </a:extLst>
          </p:cNvPr>
          <p:cNvGrpSpPr/>
          <p:nvPr/>
        </p:nvGrpSpPr>
        <p:grpSpPr>
          <a:xfrm>
            <a:off x="12984654" y="6002064"/>
            <a:ext cx="2823822" cy="2541684"/>
            <a:chOff x="8366395" y="2474534"/>
            <a:chExt cx="1882548" cy="13923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61A970-F8EB-F51F-CBBA-6628F273619F}"/>
                </a:ext>
              </a:extLst>
            </p:cNvPr>
            <p:cNvSpPr txBox="1"/>
            <p:nvPr/>
          </p:nvSpPr>
          <p:spPr>
            <a:xfrm>
              <a:off x="8366395" y="3310510"/>
              <a:ext cx="1882548" cy="556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Sprint </a:t>
              </a:r>
              <a:b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</a:br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Backlog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5827729-D48B-19C7-1EDC-E5EDE112589C}"/>
                </a:ext>
              </a:extLst>
            </p:cNvPr>
            <p:cNvSpPr/>
            <p:nvPr/>
          </p:nvSpPr>
          <p:spPr>
            <a:xfrm>
              <a:off x="8870218" y="2534039"/>
              <a:ext cx="874903" cy="575285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7A34D1-4098-2FC4-4AD5-CACD74458180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90899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6FFE613-9B39-151A-5939-0537E608E5EF}"/>
                </a:ext>
              </a:extLst>
            </p:cNvPr>
            <p:cNvCxnSpPr>
              <a:cxnSpLocks/>
            </p:cNvCxnSpPr>
            <p:nvPr/>
          </p:nvCxnSpPr>
          <p:spPr>
            <a:xfrm>
              <a:off x="9140408" y="277298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ckmark with solid fill">
              <a:extLst>
                <a:ext uri="{FF2B5EF4-FFF2-40B4-BE49-F238E27FC236}">
                  <a16:creationId xmlns:a16="http://schemas.microsoft.com/office/drawing/2014/main" id="{E55367D8-3B9C-C818-66F0-50D7286A6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709151"/>
              <a:ext cx="112039" cy="112039"/>
            </a:xfrm>
            <a:prstGeom prst="rect">
              <a:avLst/>
            </a:prstGeom>
          </p:spPr>
        </p:pic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66386025-D59E-C289-0CBB-8F53CF33D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7364" y="2846544"/>
              <a:ext cx="112039" cy="112039"/>
            </a:xfrm>
            <a:prstGeom prst="rect">
              <a:avLst/>
            </a:prstGeom>
          </p:spPr>
        </p:pic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782D528B-2DFC-F4C9-844B-9446A8057811}"/>
                </a:ext>
              </a:extLst>
            </p:cNvPr>
            <p:cNvSpPr/>
            <p:nvPr/>
          </p:nvSpPr>
          <p:spPr>
            <a:xfrm>
              <a:off x="9113298" y="2474534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283676-CC0D-15B7-BC05-1C94441FDFD0}"/>
              </a:ext>
            </a:extLst>
          </p:cNvPr>
          <p:cNvGrpSpPr/>
          <p:nvPr/>
        </p:nvGrpSpPr>
        <p:grpSpPr>
          <a:xfrm>
            <a:off x="2447567" y="5399645"/>
            <a:ext cx="2823822" cy="2887115"/>
            <a:chOff x="1341670" y="2072922"/>
            <a:chExt cx="1882548" cy="19247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25DFD1-04AA-36DC-6478-2212951DA783}"/>
                </a:ext>
              </a:extLst>
            </p:cNvPr>
            <p:cNvSpPr txBox="1"/>
            <p:nvPr/>
          </p:nvSpPr>
          <p:spPr>
            <a:xfrm>
              <a:off x="1341670" y="3320556"/>
              <a:ext cx="1882548" cy="67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3B76"/>
                  </a:solidFill>
                  <a:latin typeface="Josefin Sans" pitchFamily="2" charset="0"/>
                </a:rPr>
                <a:t>Product Backlog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A0D77AF-0AEB-232A-7583-E1724D5814FC}"/>
                </a:ext>
              </a:extLst>
            </p:cNvPr>
            <p:cNvSpPr/>
            <p:nvPr/>
          </p:nvSpPr>
          <p:spPr>
            <a:xfrm>
              <a:off x="1840125" y="2132418"/>
              <a:ext cx="874903" cy="1095467"/>
            </a:xfrm>
            <a:prstGeom prst="roundRect">
              <a:avLst/>
            </a:prstGeom>
            <a:solidFill>
              <a:srgbClr val="EBED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C8108C-75E5-54F0-D06D-F16A6E8C81CC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4" y="2641553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D7A5A8-7755-3559-0F11-305AE53399E2}"/>
                </a:ext>
              </a:extLst>
            </p:cNvPr>
            <p:cNvCxnSpPr>
              <a:cxnSpLocks/>
            </p:cNvCxnSpPr>
            <p:nvPr/>
          </p:nvCxnSpPr>
          <p:spPr>
            <a:xfrm>
              <a:off x="2112153" y="2779405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C5B2DF-ECB7-DC87-F4C2-3A13C6FBB7A2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915420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80A3DC-0BD6-3005-CE31-6ED91DED5D8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3051434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Checkmark with solid fill">
              <a:extLst>
                <a:ext uri="{FF2B5EF4-FFF2-40B4-BE49-F238E27FC236}">
                  <a16:creationId xmlns:a16="http://schemas.microsoft.com/office/drawing/2014/main" id="{76554E5D-F7AA-7497-F4D6-8DD2666A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582317"/>
              <a:ext cx="112039" cy="112039"/>
            </a:xfrm>
            <a:prstGeom prst="rect">
              <a:avLst/>
            </a:prstGeom>
          </p:spPr>
        </p:pic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15AC5612-1CF3-FFD6-398B-1C4FAB485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716953"/>
              <a:ext cx="112039" cy="112039"/>
            </a:xfrm>
            <a:prstGeom prst="rect">
              <a:avLst/>
            </a:prstGeom>
          </p:spPr>
        </p:pic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A34F56E4-5AFE-8036-2584-2ABB6D68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855264"/>
              <a:ext cx="112039" cy="112039"/>
            </a:xfrm>
            <a:prstGeom prst="rect">
              <a:avLst/>
            </a:prstGeom>
          </p:spPr>
        </p:pic>
        <p:pic>
          <p:nvPicPr>
            <p:cNvPr id="29" name="Graphic 28" descr="Checkmark with solid fill">
              <a:extLst>
                <a:ext uri="{FF2B5EF4-FFF2-40B4-BE49-F238E27FC236}">
                  <a16:creationId xmlns:a16="http://schemas.microsoft.com/office/drawing/2014/main" id="{8F22C741-8763-59E0-D6B0-7FA3C376B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0" y="2991738"/>
              <a:ext cx="112039" cy="112039"/>
            </a:xfrm>
            <a:prstGeom prst="rect">
              <a:avLst/>
            </a:prstGeom>
          </p:spPr>
        </p:pic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738E2AE2-E374-7AC3-88FA-BC7C9702A9E3}"/>
                </a:ext>
              </a:extLst>
            </p:cNvPr>
            <p:cNvSpPr/>
            <p:nvPr/>
          </p:nvSpPr>
          <p:spPr>
            <a:xfrm>
              <a:off x="2083206" y="2072922"/>
              <a:ext cx="388744" cy="106143"/>
            </a:xfrm>
            <a:prstGeom prst="round2SameRect">
              <a:avLst>
                <a:gd name="adj1" fmla="val 33551"/>
                <a:gd name="adj2" fmla="val 0"/>
              </a:avLst>
            </a:prstGeom>
            <a:solidFill>
              <a:srgbClr val="003B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3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DF90A7-722D-C239-5A09-10817E1C64C6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5" y="2507376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FD1F2A-C3BD-5121-89DC-70EEFFE7C95F}"/>
                </a:ext>
              </a:extLst>
            </p:cNvPr>
            <p:cNvCxnSpPr>
              <a:cxnSpLocks/>
            </p:cNvCxnSpPr>
            <p:nvPr/>
          </p:nvCxnSpPr>
          <p:spPr>
            <a:xfrm>
              <a:off x="2110316" y="2371362"/>
              <a:ext cx="463184" cy="0"/>
            </a:xfrm>
            <a:prstGeom prst="line">
              <a:avLst/>
            </a:prstGeom>
            <a:ln w="12700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Checkmark with solid fill">
              <a:extLst>
                <a:ext uri="{FF2B5EF4-FFF2-40B4-BE49-F238E27FC236}">
                  <a16:creationId xmlns:a16="http://schemas.microsoft.com/office/drawing/2014/main" id="{5FF85A9E-AA41-F520-E9B0-4333C08F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307531"/>
              <a:ext cx="112039" cy="112039"/>
            </a:xfrm>
            <a:prstGeom prst="rect">
              <a:avLst/>
            </a:prstGeom>
          </p:spPr>
        </p:pic>
        <p:pic>
          <p:nvPicPr>
            <p:cNvPr id="79" name="Graphic 78" descr="Checkmark with solid fill">
              <a:extLst>
                <a:ext uri="{FF2B5EF4-FFF2-40B4-BE49-F238E27FC236}">
                  <a16:creationId xmlns:a16="http://schemas.microsoft.com/office/drawing/2014/main" id="{D0A50497-2F33-487D-F6FF-52B66C9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7272" y="2444924"/>
              <a:ext cx="112039" cy="1120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6C72A8-33D7-B853-18C8-0EC10CD6131D}"/>
              </a:ext>
            </a:extLst>
          </p:cNvPr>
          <p:cNvSpPr txBox="1"/>
          <p:nvPr/>
        </p:nvSpPr>
        <p:spPr>
          <a:xfrm>
            <a:off x="18252992" y="4081672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Sprint</a:t>
            </a:r>
          </a:p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1-4 weeks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7674F4-6B17-9743-8D3C-76F396B4DE73}"/>
              </a:ext>
            </a:extLst>
          </p:cNvPr>
          <p:cNvSpPr/>
          <p:nvPr/>
        </p:nvSpPr>
        <p:spPr>
          <a:xfrm>
            <a:off x="21555570" y="3024619"/>
            <a:ext cx="1458737" cy="1458737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Josefin Sans" pitchFamily="2" charset="0"/>
              </a:rPr>
              <a:t>Daily Scrum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A1ACC31-ED15-3D45-48CF-91B7B29FF05F}"/>
              </a:ext>
            </a:extLst>
          </p:cNvPr>
          <p:cNvSpPr/>
          <p:nvPr/>
        </p:nvSpPr>
        <p:spPr>
          <a:xfrm rot="3001219">
            <a:off x="20629930" y="2478684"/>
            <a:ext cx="2829095" cy="3189027"/>
          </a:xfrm>
          <a:prstGeom prst="arc">
            <a:avLst>
              <a:gd name="adj1" fmla="val 8670693"/>
              <a:gd name="adj2" fmla="val 21261536"/>
            </a:avLst>
          </a:prstGeom>
          <a:ln w="57150" cap="flat" cmpd="sng" algn="ctr">
            <a:solidFill>
              <a:srgbClr val="4A4A4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3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2977DD-F820-A2F9-380D-D56D203F2318}"/>
              </a:ext>
            </a:extLst>
          </p:cNvPr>
          <p:cNvSpPr/>
          <p:nvPr/>
        </p:nvSpPr>
        <p:spPr>
          <a:xfrm>
            <a:off x="24175178" y="5753020"/>
            <a:ext cx="2110052" cy="2110052"/>
          </a:xfrm>
          <a:prstGeom prst="ellipse">
            <a:avLst/>
          </a:prstGeom>
          <a:solidFill>
            <a:srgbClr val="003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Josefin Sans" pitchFamily="2" charset="0"/>
              </a:rPr>
              <a:t>Sprint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BAA28-AE4D-EFC7-38C3-5FA41364A16F}"/>
              </a:ext>
            </a:extLst>
          </p:cNvPr>
          <p:cNvSpPr txBox="1"/>
          <p:nvPr/>
        </p:nvSpPr>
        <p:spPr>
          <a:xfrm>
            <a:off x="22223757" y="2628539"/>
            <a:ext cx="282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B76"/>
                </a:solidFill>
                <a:latin typeface="Josefin Sans" pitchFamily="2" charset="0"/>
              </a:rPr>
              <a:t>24 </a:t>
            </a:r>
            <a:r>
              <a:rPr lang="en-US" dirty="0" err="1">
                <a:solidFill>
                  <a:srgbClr val="003B76"/>
                </a:solidFill>
                <a:latin typeface="Josefin Sans" pitchFamily="2" charset="0"/>
              </a:rPr>
              <a:t>hrs</a:t>
            </a:r>
            <a:endParaRPr lang="en-US" dirty="0">
              <a:solidFill>
                <a:srgbClr val="003B76"/>
              </a:solidFill>
              <a:latin typeface="Josefin Sans" pitchFamily="2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EFCD34-4FB4-F4C4-F798-A784BD02AC58}"/>
              </a:ext>
            </a:extLst>
          </p:cNvPr>
          <p:cNvSpPr/>
          <p:nvPr/>
        </p:nvSpPr>
        <p:spPr>
          <a:xfrm>
            <a:off x="27032228" y="6677324"/>
            <a:ext cx="3833568" cy="403260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5051B4-3441-957D-AD7E-1595A701DA8E}"/>
              </a:ext>
            </a:extLst>
          </p:cNvPr>
          <p:cNvSpPr txBox="1"/>
          <p:nvPr/>
        </p:nvSpPr>
        <p:spPr>
          <a:xfrm>
            <a:off x="27655247" y="5650714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Shippable release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0DBC2-E1AB-ACB4-D0AB-0F660FF05E2D}"/>
              </a:ext>
            </a:extLst>
          </p:cNvPr>
          <p:cNvSpPr txBox="1"/>
          <p:nvPr/>
        </p:nvSpPr>
        <p:spPr>
          <a:xfrm>
            <a:off x="23818292" y="815498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75BAF-C66C-C081-0533-4ECB43EF5CA3}"/>
              </a:ext>
            </a:extLst>
          </p:cNvPr>
          <p:cNvSpPr txBox="1"/>
          <p:nvPr/>
        </p:nvSpPr>
        <p:spPr>
          <a:xfrm>
            <a:off x="6308986" y="579840"/>
            <a:ext cx="5670029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8000" b="1">
                <a:solidFill>
                  <a:schemeClr val="tx2"/>
                </a:solidFill>
                <a:latin typeface="DM Serif Display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sz="4200" dirty="0">
                <a:solidFill>
                  <a:srgbClr val="002A54"/>
                </a:solidFill>
                <a:latin typeface="Josefin Sans" pitchFamily="2" charset="77"/>
                <a:cs typeface="Space Grotesk" pitchFamily="2" charset="77"/>
              </a:rPr>
              <a:t>Scrum Framework</a:t>
            </a:r>
            <a:endParaRPr lang="en-US" sz="4800" dirty="0">
              <a:solidFill>
                <a:srgbClr val="002A54"/>
              </a:solidFill>
              <a:latin typeface="Josefin Sans" pitchFamily="2" charset="77"/>
              <a:cs typeface="Space Grotesk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1DE4A-E7C1-B4E3-FFC6-5F28489C1F85}"/>
              </a:ext>
            </a:extLst>
          </p:cNvPr>
          <p:cNvSpPr txBox="1"/>
          <p:nvPr/>
        </p:nvSpPr>
        <p:spPr>
          <a:xfrm>
            <a:off x="6949610" y="9008793"/>
            <a:ext cx="282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3B76"/>
                </a:solidFill>
                <a:latin typeface="Josefin Sans" pitchFamily="2" charset="0"/>
              </a:rPr>
              <a:t>Customers Feedback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B850143-4F18-C2D8-5334-79ABB275F900}"/>
              </a:ext>
            </a:extLst>
          </p:cNvPr>
          <p:cNvSpPr/>
          <p:nvPr/>
        </p:nvSpPr>
        <p:spPr>
          <a:xfrm rot="12202094">
            <a:off x="4906294" y="8583421"/>
            <a:ext cx="2205197" cy="360236"/>
          </a:xfrm>
          <a:prstGeom prst="rightArrow">
            <a:avLst>
              <a:gd name="adj1" fmla="val 27412"/>
              <a:gd name="adj2" fmla="val 121083"/>
            </a:avLst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6">
              <a:solidFill>
                <a:schemeClr val="tx1"/>
              </a:solidFill>
            </a:endParaRPr>
          </a:p>
        </p:txBody>
      </p:sp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D5E876-A008-4EC9-DD7A-C38025291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830" y="2698791"/>
            <a:ext cx="902412" cy="902412"/>
          </a:xfrm>
          <a:prstGeom prst="rect">
            <a:avLst/>
          </a:prstGeom>
        </p:spPr>
      </p:pic>
      <p:pic>
        <p:nvPicPr>
          <p:cNvPr id="54" name="Picture 53" descr="A person in a suit and tie&#10;&#10;Description automatically generated">
            <a:extLst>
              <a:ext uri="{FF2B5EF4-FFF2-40B4-BE49-F238E27FC236}">
                <a16:creationId xmlns:a16="http://schemas.microsoft.com/office/drawing/2014/main" id="{FE4A5C42-3C36-EEEF-50D3-19E9D54CB34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3939" r="5371" b="2950"/>
          <a:stretch/>
        </p:blipFill>
        <p:spPr>
          <a:xfrm>
            <a:off x="-7048505" y="2631212"/>
            <a:ext cx="956304" cy="106806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6D750B-2DCC-AB12-DA06-AF85D3CE966E}"/>
              </a:ext>
            </a:extLst>
          </p:cNvPr>
          <p:cNvSpPr txBox="1"/>
          <p:nvPr/>
        </p:nvSpPr>
        <p:spPr>
          <a:xfrm>
            <a:off x="-7778919" y="3704824"/>
            <a:ext cx="2614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A4A4A"/>
                </a:solidFill>
                <a:latin typeface="Josefin Sans" pitchFamily="2" charset="0"/>
              </a:rPr>
              <a:t>Product Owner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A1E5F0-346C-2534-FD8C-D466199C71F9}"/>
              </a:ext>
            </a:extLst>
          </p:cNvPr>
          <p:cNvSpPr txBox="1"/>
          <p:nvPr/>
        </p:nvSpPr>
        <p:spPr>
          <a:xfrm>
            <a:off x="-5063838" y="3699275"/>
            <a:ext cx="2346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A4A4A"/>
                </a:solidFill>
                <a:latin typeface="Josefin Sans" pitchFamily="2" charset="0"/>
              </a:rPr>
              <a:t>Scrum Master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E4088FC-BD3D-7EB7-9394-A3B305F2CB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7089" y="2675931"/>
            <a:ext cx="956304" cy="95630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B2478BC-5737-A3F7-4F93-0787A6BDD6F6}"/>
              </a:ext>
            </a:extLst>
          </p:cNvPr>
          <p:cNvSpPr txBox="1"/>
          <p:nvPr/>
        </p:nvSpPr>
        <p:spPr>
          <a:xfrm>
            <a:off x="-2256338" y="3699275"/>
            <a:ext cx="1674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A4A4A"/>
                </a:solidFill>
                <a:latin typeface="Josefin Sans" pitchFamily="2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92857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5479</Words>
  <Application>Microsoft Office PowerPoint</Application>
  <PresentationFormat>Custom</PresentationFormat>
  <Paragraphs>1818</Paragraphs>
  <Slides>85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2" baseType="lpstr">
      <vt:lpstr>Foda Display</vt:lpstr>
      <vt:lpstr>Josefin Sans Bold</vt:lpstr>
      <vt:lpstr>Arial Bold</vt:lpstr>
      <vt:lpstr>Aptos</vt:lpstr>
      <vt:lpstr>Open Sans Hebrew Bold</vt:lpstr>
      <vt:lpstr>Arial</vt:lpstr>
      <vt:lpstr>Josefin Sans Light</vt:lpstr>
      <vt:lpstr>Quattrocento</vt:lpstr>
      <vt:lpstr>Calibri</vt:lpstr>
      <vt:lpstr>Aptos Bold</vt:lpstr>
      <vt:lpstr>Canva Sans</vt:lpstr>
      <vt:lpstr>Open Sans Hebrew</vt:lpstr>
      <vt:lpstr>Product Sans</vt:lpstr>
      <vt:lpstr>Poppins</vt:lpstr>
      <vt:lpstr>Josefin Sans</vt:lpstr>
      <vt:lpstr>Aptos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v5 (1).pptx</dc:title>
  <dc:creator>Mostafa .M</dc:creator>
  <cp:lastModifiedBy>Menna Ahmed</cp:lastModifiedBy>
  <cp:revision>12</cp:revision>
  <dcterms:created xsi:type="dcterms:W3CDTF">2006-08-16T00:00:00Z</dcterms:created>
  <dcterms:modified xsi:type="dcterms:W3CDTF">2025-06-30T19:52:07Z</dcterms:modified>
  <dc:identifier>DAGrZmCfF_4</dc:identifier>
</cp:coreProperties>
</file>